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835" r:id="rId2"/>
    <p:sldId id="987" r:id="rId3"/>
    <p:sldId id="988" r:id="rId4"/>
    <p:sldId id="989" r:id="rId5"/>
    <p:sldId id="990" r:id="rId6"/>
    <p:sldId id="991" r:id="rId7"/>
    <p:sldId id="992" r:id="rId8"/>
    <p:sldId id="993" r:id="rId9"/>
    <p:sldId id="994" r:id="rId10"/>
    <p:sldId id="995" r:id="rId11"/>
    <p:sldId id="996" r:id="rId12"/>
    <p:sldId id="997" r:id="rId13"/>
    <p:sldId id="998" r:id="rId14"/>
    <p:sldId id="999" r:id="rId15"/>
    <p:sldId id="1062" r:id="rId16"/>
    <p:sldId id="1060" r:id="rId17"/>
    <p:sldId id="1061" r:id="rId18"/>
    <p:sldId id="1052" r:id="rId19"/>
    <p:sldId id="1053" r:id="rId20"/>
    <p:sldId id="1054" r:id="rId21"/>
    <p:sldId id="1055" r:id="rId22"/>
    <p:sldId id="1063" r:id="rId23"/>
    <p:sldId id="1064" r:id="rId24"/>
    <p:sldId id="1065" r:id="rId25"/>
    <p:sldId id="1066" r:id="rId26"/>
    <p:sldId id="1067" r:id="rId27"/>
    <p:sldId id="1068" r:id="rId28"/>
    <p:sldId id="1069" r:id="rId29"/>
    <p:sldId id="1057" r:id="rId30"/>
    <p:sldId id="1070" r:id="rId31"/>
    <p:sldId id="1058" r:id="rId32"/>
    <p:sldId id="1059" r:id="rId33"/>
    <p:sldId id="1032" r:id="rId34"/>
    <p:sldId id="1033" r:id="rId35"/>
    <p:sldId id="1034" r:id="rId36"/>
    <p:sldId id="1072" r:id="rId37"/>
    <p:sldId id="1035" r:id="rId38"/>
    <p:sldId id="1085" r:id="rId39"/>
    <p:sldId id="1036" r:id="rId40"/>
    <p:sldId id="1037" r:id="rId41"/>
    <p:sldId id="1040" r:id="rId42"/>
    <p:sldId id="1041" r:id="rId43"/>
    <p:sldId id="1086" r:id="rId44"/>
    <p:sldId id="1042" r:id="rId45"/>
    <p:sldId id="1043" r:id="rId46"/>
    <p:sldId id="1045" r:id="rId47"/>
    <p:sldId id="1046" r:id="rId48"/>
    <p:sldId id="1047" r:id="rId49"/>
    <p:sldId id="1048" r:id="rId50"/>
    <p:sldId id="1087" r:id="rId51"/>
    <p:sldId id="1074" r:id="rId52"/>
    <p:sldId id="1075" r:id="rId53"/>
    <p:sldId id="1084" r:id="rId54"/>
    <p:sldId id="1083" r:id="rId55"/>
    <p:sldId id="387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392">
          <p15:clr>
            <a:srgbClr val="A4A3A4"/>
          </p15:clr>
        </p15:guide>
        <p15:guide id="3" pos="3840">
          <p15:clr>
            <a:srgbClr val="A4A3A4"/>
          </p15:clr>
        </p15:guide>
        <p15:guide id="4" pos="1920">
          <p15:clr>
            <a:srgbClr val="A4A3A4"/>
          </p15:clr>
        </p15:guide>
        <p15:guide id="5" orient="horz" pos="1584">
          <p15:clr>
            <a:srgbClr val="A4A3A4"/>
          </p15:clr>
        </p15:guide>
        <p15:guide id="6" pos="13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verick Woo" initials="ma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FF"/>
    <a:srgbClr val="990000"/>
    <a:srgbClr val="FC5C8B"/>
    <a:srgbClr val="FF3300"/>
    <a:srgbClr val="0000FF"/>
    <a:srgbClr val="FF0000"/>
    <a:srgbClr val="3F5842"/>
    <a:srgbClr val="595A5A"/>
    <a:srgbClr val="A32D1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9" autoAdjust="0"/>
    <p:restoredTop sz="81791" autoAdjust="0"/>
  </p:normalViewPr>
  <p:slideViewPr>
    <p:cSldViewPr snapToObjects="1">
      <p:cViewPr varScale="1">
        <p:scale>
          <a:sx n="92" d="100"/>
          <a:sy n="92" d="100"/>
        </p:scale>
        <p:origin x="1548" y="78"/>
      </p:cViewPr>
      <p:guideLst>
        <p:guide orient="horz" pos="2880"/>
        <p:guide orient="horz" pos="1392"/>
        <p:guide pos="3840"/>
        <p:guide pos="1920"/>
        <p:guide orient="horz" pos="1584"/>
        <p:guide pos="1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-347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81C90-955A-E944-AB32-466E55900D6A}" type="datetime1">
              <a:rPr lang="en-US" smtClean="0"/>
              <a:t>10/31/2018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8D97-067E-974E-BD5D-FA8C0988A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919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EA11A-7C1A-F544-A99B-661F38A45889}" type="datetime1">
              <a:rPr lang="en-US" smtClean="0"/>
              <a:t>10/31/2018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5A8A3-9FBB-431D-AAA8-BEEA360F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664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5A8A3-9FBB-431D-AAA8-BEEA360F57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13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708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073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198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142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763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776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738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680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775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569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192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67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  <a:latin typeface="+mj-lt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rgbClr val="000000"/>
                </a:solidFill>
                <a:latin typeface="+mj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smtClean="0"/>
              <a:t>Copyright (c) 2019, 2015, 2012 Pearson Education, Inc.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7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smtClean="0"/>
              <a:t>Copyright (c) 2019, 2015, 2012 Pearson Education, Inc. All Rights Reserved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36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smtClean="0"/>
              <a:t>Copyright (c) 2019, 2015, 2012 Pearson Education, Inc.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15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smtClean="0"/>
              <a:t>Copyright (c) 2019, 2015, 2012 Pearson Education, Inc.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44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(c) 2019, 2015, 2012 Pearson Education, Inc. All Rights Reserved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D5B71E-FB01-F541-8DE0-7E75CAB5AD6F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356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28643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smtClean="0"/>
              <a:t>Copyright (c) 2019, 2015, 2012 Pearson Education, Inc.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15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57200" y="3034508"/>
            <a:ext cx="6951274" cy="1308892"/>
          </a:xfrm>
        </p:spPr>
        <p:txBody>
          <a:bodyPr anchor="t"/>
          <a:lstStyle>
            <a:lvl1pPr algn="l">
              <a:defRPr sz="4000" b="1" i="0" cap="none">
                <a:latin typeface="+mj-lt"/>
                <a:cs typeface="Calibri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74134" y="1524000"/>
            <a:ext cx="6951274" cy="1500187"/>
          </a:xfrm>
        </p:spPr>
        <p:txBody>
          <a:bodyPr lIns="0" rIns="0"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smtClean="0"/>
              <a:t>Copyright (c) 2019, 2015, 2012 Pearson Education, Inc.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264380" y="2013343"/>
            <a:ext cx="6951274" cy="753670"/>
          </a:xfrm>
        </p:spPr>
        <p:txBody>
          <a:bodyPr anchor="t"/>
          <a:lstStyle>
            <a:lvl1pPr algn="l">
              <a:defRPr sz="4000" b="0" i="0" cap="none">
                <a:latin typeface="+mj-lt"/>
                <a:cs typeface="Calibri"/>
              </a:defRPr>
            </a:lvl1pPr>
          </a:lstStyle>
          <a:p>
            <a:r>
              <a:rPr lang="en-US" dirty="0" smtClean="0"/>
              <a:t>Section Header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264380" y="2919413"/>
            <a:ext cx="6951274" cy="1500187"/>
          </a:xfrm>
        </p:spPr>
        <p:txBody>
          <a:bodyPr anchor="t"/>
          <a:lstStyle>
            <a:lvl1pPr marL="457200" indent="-457200" algn="l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smtClean="0"/>
              <a:t>Copyright (c) 2019, 2015, 2012 Pearson Education, Inc. All Rights Reserved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447800"/>
            <a:ext cx="4038600" cy="4678363"/>
          </a:xfrm>
        </p:spPr>
        <p:txBody>
          <a:bodyPr anchor="t" anchorCtr="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447800"/>
            <a:ext cx="4038600" cy="4678363"/>
          </a:xfrm>
        </p:spPr>
        <p:txBody>
          <a:bodyPr anchor="t" anchorCtr="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(c) 2019, 2015, 2012 Pearson Education, Inc. All Rights Reserved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320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446087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1981200"/>
            <a:ext cx="4040188" cy="4144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446087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1981200"/>
            <a:ext cx="4041775" cy="4144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 smtClean="0"/>
              <a:t>Copyright (c) 2019, 2015, 2012 Pearson Education, Inc. All Rights Reserved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smtClean="0"/>
              <a:t>Copyright (c) 2019, 2015, 2012 Pearson Education, Inc. All Rights Reserved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74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Copyright (c) 2019, 2015, 2012 Pearson Education, Inc. All Rights Reserved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>
            <a:noAutofit/>
          </a:bodyPr>
          <a:lstStyle>
            <a:lvl1pPr algn="l">
              <a:defRPr sz="48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1435100"/>
            <a:ext cx="5111750" cy="46910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smtClean="0"/>
              <a:t>Copyright (c) 2019, 2015, 2012 Pearson Education, Inc. All Rights Reserved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05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20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152400" y="6492875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smtClean="0"/>
              <a:t>Copyright (c) 2019, 2015, 2012 Pearson Education, Inc. All Rights Reserved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6858000" y="6492875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fld id="{B747839D-A323-47F3-909F-5484993996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60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 spc="-50" normalizeH="0">
          <a:solidFill>
            <a:schemeClr val="tx2"/>
          </a:solidFill>
          <a:latin typeface="+mj-lt"/>
          <a:ea typeface="+mj-ea"/>
          <a:cs typeface="Cambria"/>
        </a:defRPr>
      </a:lvl1pPr>
    </p:titleStyle>
    <p:bodyStyle>
      <a:lvl1pPr marL="292100" indent="-2921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Calibri"/>
        </a:defRPr>
      </a:lvl1pPr>
      <a:lvl2pPr marL="635000" indent="-2921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Calibri"/>
        </a:defRPr>
      </a:lvl2pPr>
      <a:lvl3pPr marL="9144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Calibri"/>
        </a:defRPr>
      </a:lvl3pPr>
      <a:lvl4pPr marL="11430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Calibri"/>
        </a:defRPr>
      </a:lvl4pPr>
      <a:lvl5pPr marL="1320800" indent="-1778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4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4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4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4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50951" y="1447800"/>
            <a:ext cx="7772400" cy="1702852"/>
          </a:xfrm>
        </p:spPr>
        <p:txBody>
          <a:bodyPr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Hashing </a:t>
            </a:r>
            <a:r>
              <a:rPr lang="en-US" dirty="0" smtClean="0"/>
              <a:t>(Chapter </a:t>
            </a:r>
            <a:r>
              <a:rPr lang="en-US" dirty="0" smtClean="0"/>
              <a:t>21 </a:t>
            </a:r>
            <a:r>
              <a:rPr lang="en-US" dirty="0" smtClean="0"/>
              <a:t>&amp; </a:t>
            </a:r>
            <a:r>
              <a:rPr lang="en-US" dirty="0" smtClean="0"/>
              <a:t>22)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75168" y="4572000"/>
            <a:ext cx="3583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err="1" smtClean="0"/>
              <a:t>Manar</a:t>
            </a:r>
            <a:r>
              <a:rPr lang="en-US" sz="2400" b="1" dirty="0" smtClean="0"/>
              <a:t> Mohamed</a:t>
            </a:r>
          </a:p>
          <a:p>
            <a:pPr algn="r"/>
            <a:r>
              <a:rPr lang="en-US" sz="2400" dirty="0" smtClean="0"/>
              <a:t>mohamem@miamioh.edu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261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 Shape">
            <a:extLst>
              <a:ext uri="{FF2B5EF4-FFF2-40B4-BE49-F238E27FC236}">
                <a16:creationId xmlns:a16="http://schemas.microsoft.com/office/drawing/2014/main" id="{E889BB12-B173-426B-B94C-D3881732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efficiency of </a:t>
            </a:r>
            <a:r>
              <a:rPr lang="en-US" dirty="0" err="1"/>
              <a:t>getValue</a:t>
            </a:r>
            <a:r>
              <a:rPr lang="en-US" dirty="0"/>
              <a:t>()?</a:t>
            </a:r>
          </a:p>
        </p:txBody>
      </p:sp>
      <p:sp>
        <p:nvSpPr>
          <p:cNvPr id="3" name="TPAnswers" title="Answer Text Shape">
            <a:extLst>
              <a:ext uri="{FF2B5EF4-FFF2-40B4-BE49-F238E27FC236}">
                <a16:creationId xmlns:a16="http://schemas.microsoft.com/office/drawing/2014/main" id="{EEB96E7A-2E05-4788-8984-4FF3884594D6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11700" y="2009725"/>
            <a:ext cx="4260300" cy="3416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O(1)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O(log n)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O(n)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O(log n)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O(n log n)</a:t>
            </a:r>
          </a:p>
        </p:txBody>
      </p:sp>
      <p:sp>
        <p:nvSpPr>
          <p:cNvPr id="4" name="TPPolling">
            <a:extLst>
              <a:ext uri="{FF2B5EF4-FFF2-40B4-BE49-F238E27FC236}">
                <a16:creationId xmlns:a16="http://schemas.microsoft.com/office/drawing/2014/main" id="{5F9227C5-226A-4052-9524-6A9AFF6BA816}"/>
              </a:ext>
            </a:extLst>
          </p:cNvPr>
          <p:cNvSpPr/>
          <p:nvPr/>
        </p:nvSpPr>
        <p:spPr>
          <a:xfrm>
            <a:off x="0" y="85725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1">
            <a:extLst>
              <a:ext uri="{FF2B5EF4-FFF2-40B4-BE49-F238E27FC236}">
                <a16:creationId xmlns:a16="http://schemas.microsoft.com/office/drawing/2014/main" id="{EB799FE9-4B1F-4451-AC8D-65167B6128B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34926" y="3810000"/>
            <a:ext cx="1603474" cy="60960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88806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 Shape">
            <a:extLst>
              <a:ext uri="{FF2B5EF4-FFF2-40B4-BE49-F238E27FC236}">
                <a16:creationId xmlns:a16="http://schemas.microsoft.com/office/drawing/2014/main" id="{E889BB12-B173-426B-B94C-D3881732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efficiency of remove()?</a:t>
            </a:r>
          </a:p>
        </p:txBody>
      </p:sp>
      <p:sp>
        <p:nvSpPr>
          <p:cNvPr id="3" name="TPAnswers" title="Answer Text Shape">
            <a:extLst>
              <a:ext uri="{FF2B5EF4-FFF2-40B4-BE49-F238E27FC236}">
                <a16:creationId xmlns:a16="http://schemas.microsoft.com/office/drawing/2014/main" id="{EEB96E7A-2E05-4788-8984-4FF3884594D6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11700" y="2009725"/>
            <a:ext cx="4260300" cy="3416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O(1)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O(log n)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O(n)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O(log n)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O(n log n)</a:t>
            </a:r>
          </a:p>
        </p:txBody>
      </p:sp>
      <p:sp>
        <p:nvSpPr>
          <p:cNvPr id="4" name="TPPolling">
            <a:extLst>
              <a:ext uri="{FF2B5EF4-FFF2-40B4-BE49-F238E27FC236}">
                <a16:creationId xmlns:a16="http://schemas.microsoft.com/office/drawing/2014/main" id="{5F9227C5-226A-4052-9524-6A9AFF6BA816}"/>
              </a:ext>
            </a:extLst>
          </p:cNvPr>
          <p:cNvSpPr/>
          <p:nvPr/>
        </p:nvSpPr>
        <p:spPr>
          <a:xfrm>
            <a:off x="0" y="85725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1">
            <a:extLst>
              <a:ext uri="{FF2B5EF4-FFF2-40B4-BE49-F238E27FC236}">
                <a16:creationId xmlns:a16="http://schemas.microsoft.com/office/drawing/2014/main" id="{138FF907-6A3D-464B-B14C-B0D55E33D4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48781" y="3276600"/>
            <a:ext cx="980019" cy="53340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86316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16CE1-C9F8-4FB6-9F07-A70C31795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Linked-node dictionaries: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4C0FF-AC23-499B-9C3F-F1BDD04ED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implement an unsorted or a sorted </a:t>
            </a:r>
          </a:p>
          <a:p>
            <a:r>
              <a:rPr lang="en-US" dirty="0"/>
              <a:t>All operations are O(n)</a:t>
            </a:r>
          </a:p>
          <a:p>
            <a:pPr lvl="1"/>
            <a:r>
              <a:rPr lang="en-US" dirty="0"/>
              <a:t>Because all require a linear search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14711B9-AB28-40D4-B650-877F0655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1143000" y="3276600"/>
            <a:ext cx="6477000" cy="3114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92895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4C34-812A-47EC-8496-A2BDC8AD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we do better than O(n) for dictionaries?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3774D-0279-4FFE-AED3-A57F969CC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Hashing:</a:t>
            </a:r>
          </a:p>
          <a:p>
            <a:pPr lvl="1"/>
            <a:r>
              <a:rPr lang="en-US" dirty="0"/>
              <a:t>Ideally can get us O(1) for add, </a:t>
            </a:r>
            <a:r>
              <a:rPr lang="en-US" dirty="0" err="1"/>
              <a:t>getValue</a:t>
            </a:r>
            <a:r>
              <a:rPr lang="en-US" dirty="0"/>
              <a:t>, remove</a:t>
            </a:r>
          </a:p>
          <a:p>
            <a:pPr lvl="1"/>
            <a:r>
              <a:rPr lang="en-US" dirty="0"/>
              <a:t>Uses an array</a:t>
            </a:r>
          </a:p>
          <a:p>
            <a:pPr lvl="1"/>
            <a:r>
              <a:rPr lang="en-US" dirty="0"/>
              <a:t>Hashing is designed to help us quickly determine where in the array to place the key-value pair</a:t>
            </a:r>
          </a:p>
          <a:p>
            <a:pPr lvl="1"/>
            <a:r>
              <a:rPr lang="en-US" dirty="0"/>
              <a:t>Doesn't depend on the size of the dictionary</a:t>
            </a:r>
          </a:p>
        </p:txBody>
      </p:sp>
    </p:spTree>
    <p:extLst>
      <p:ext uri="{BB962C8B-B14F-4D97-AF65-F5344CB8AC3E}">
        <p14:creationId xmlns:p14="http://schemas.microsoft.com/office/powerpoint/2010/main" val="27577851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EE1BA-2D61-4AB8-AAD3-A2BD49C76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Hashing: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D023E-9EEB-4071-AD9C-E6F3C42AB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idea:</a:t>
            </a:r>
          </a:p>
          <a:p>
            <a:pPr lvl="1"/>
            <a:r>
              <a:rPr lang="en-US" dirty="0"/>
              <a:t>What if we could quickly calculate an integer for any object</a:t>
            </a:r>
          </a:p>
          <a:p>
            <a:pPr lvl="1"/>
            <a:r>
              <a:rPr lang="en-US" dirty="0"/>
              <a:t>We could use that integer to tell us where to put the object in the array</a:t>
            </a:r>
          </a:p>
          <a:p>
            <a:pPr lvl="1"/>
            <a:r>
              <a:rPr lang="en-US" dirty="0"/>
              <a:t>That integer is called the object's "hash code"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460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"/>
          <p:cNvSpPr txBox="1">
            <a:spLocks noGrp="1"/>
          </p:cNvSpPr>
          <p:nvPr>
            <p:ph type="title"/>
          </p:nvPr>
        </p:nvSpPr>
        <p:spPr>
          <a:xfrm>
            <a:off x="249766" y="0"/>
            <a:ext cx="8513234" cy="816042"/>
          </a:xfrm>
          <a:prstGeom prst="rect">
            <a:avLst/>
          </a:prstGeom>
        </p:spPr>
        <p:txBody>
          <a:bodyPr/>
          <a:lstStyle/>
          <a:p>
            <a:r>
              <a:t>Hashing</a:t>
            </a:r>
          </a:p>
        </p:txBody>
      </p:sp>
      <p:sp>
        <p:nvSpPr>
          <p:cNvPr id="50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technique that determines an index into a table using only an entry’s search key</a:t>
            </a:r>
          </a:p>
          <a:p>
            <a:r>
              <a:t>Hash function </a:t>
            </a:r>
          </a:p>
          <a:p>
            <a:pPr lvl="1"/>
            <a:r>
              <a:t>Takes a search key and produces the integer index of an element in the hash table</a:t>
            </a:r>
          </a:p>
          <a:p>
            <a:pPr lvl="1"/>
            <a:r>
              <a:t>Search key is mapped, or hashed, to the index</a:t>
            </a:r>
          </a:p>
        </p:txBody>
      </p:sp>
    </p:spTree>
    <p:extLst>
      <p:ext uri="{BB962C8B-B14F-4D97-AF65-F5344CB8AC3E}">
        <p14:creationId xmlns:p14="http://schemas.microsoft.com/office/powerpoint/2010/main" val="5210656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Hash Table</a:t>
            </a:r>
          </a:p>
        </p:txBody>
      </p:sp>
      <p:sp>
        <p:nvSpPr>
          <p:cNvPr id="53" name="FIGURE 22-1 A hash function indexes its hash table"/>
          <p:cNvSpPr txBox="1">
            <a:spLocks noGrp="1"/>
          </p:cNvSpPr>
          <p:nvPr>
            <p:ph type="body" sz="quarter" idx="1"/>
          </p:nvPr>
        </p:nvSpPr>
        <p:spPr>
          <a:xfrm>
            <a:off x="457200" y="5638800"/>
            <a:ext cx="8229600" cy="48736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585215">
              <a:defRPr sz="2816"/>
            </a:lvl1pPr>
          </a:lstStyle>
          <a:p>
            <a:r>
              <a:rPr dirty="0"/>
              <a:t>FIGURE </a:t>
            </a:r>
            <a:r>
              <a:rPr dirty="0" smtClean="0"/>
              <a:t>2</a:t>
            </a:r>
            <a:r>
              <a:rPr lang="en-US" dirty="0" smtClean="0"/>
              <a:t>1</a:t>
            </a:r>
            <a:r>
              <a:rPr dirty="0" smtClean="0"/>
              <a:t>-1 </a:t>
            </a:r>
            <a:r>
              <a:rPr dirty="0"/>
              <a:t>A hash function indexes its hash table</a:t>
            </a:r>
          </a:p>
        </p:txBody>
      </p:sp>
      <p:pic>
        <p:nvPicPr>
          <p:cNvPr id="54" name="A diagram illustrates a hash table with a hash function h left parenthesis 555 dash 1214 right parenthesis pointing to a location. The hash function is referenced by a value, 150 Main Street. &#10;&#10;Picture 1" descr="A diagram illustrates a hash table with a hash function h left parenthesis 555 dash 1214 right parenthesis pointing to a location. The hash function is referenced by a value, 150 Main Street. 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9620" y="1086022"/>
            <a:ext cx="4053195" cy="44667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08337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Ideal Hashing</a:t>
            </a:r>
          </a:p>
        </p:txBody>
      </p:sp>
      <p:sp>
        <p:nvSpPr>
          <p:cNvPr id="5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410200"/>
            <a:ext cx="8229600" cy="71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539495">
              <a:defRPr sz="2124"/>
            </a:lvl1pPr>
          </a:lstStyle>
          <a:p>
            <a:r>
              <a:rPr dirty="0"/>
              <a:t>Simple algorithms for the dictionary operations that add and retrieve</a:t>
            </a:r>
          </a:p>
        </p:txBody>
      </p:sp>
      <p:sp>
        <p:nvSpPr>
          <p:cNvPr id="58" name="Algorithm add(key, value)…"/>
          <p:cNvSpPr txBox="1"/>
          <p:nvPr/>
        </p:nvSpPr>
        <p:spPr>
          <a:xfrm>
            <a:off x="2495526" y="1228397"/>
            <a:ext cx="2888529" cy="2816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R="1106828" defTabSz="457200">
              <a:spcBef>
                <a:spcPts val="600"/>
              </a:spcBef>
              <a:defRPr sz="1800"/>
            </a:pPr>
            <a:r>
              <a:rPr b="1" i="1" dirty="0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rPr b="1" dirty="0"/>
              <a:t>add(key, value) </a:t>
            </a:r>
          </a:p>
          <a:p>
            <a:pPr marR="1106828" defTabSz="457200">
              <a:spcBef>
                <a:spcPts val="600"/>
              </a:spcBef>
              <a:defRPr sz="1800"/>
            </a:pPr>
            <a:r>
              <a:rPr dirty="0"/>
              <a:t>index = h(key) </a:t>
            </a:r>
          </a:p>
          <a:p>
            <a:pPr marR="1106828" defTabSz="457200">
              <a:spcBef>
                <a:spcPts val="600"/>
              </a:spcBef>
              <a:defRPr sz="1800"/>
            </a:pPr>
            <a:r>
              <a:rPr dirty="0" err="1"/>
              <a:t>hashTable</a:t>
            </a:r>
            <a:r>
              <a:rPr dirty="0"/>
              <a:t>[index] = value</a:t>
            </a:r>
          </a:p>
          <a:p>
            <a:pPr marR="1106828" defTabSz="457200">
              <a:spcBef>
                <a:spcPts val="600"/>
              </a:spcBef>
              <a:defRPr sz="1800"/>
            </a:pPr>
            <a:endParaRPr dirty="0"/>
          </a:p>
          <a:p>
            <a:pPr marR="1106828" defTabSz="457200">
              <a:spcBef>
                <a:spcPts val="600"/>
              </a:spcBef>
              <a:defRPr sz="1800"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1106828" defTabSz="457200">
              <a:spcBef>
                <a:spcPts val="600"/>
              </a:spcBef>
              <a:defRPr sz="1800" b="1"/>
            </a:pPr>
            <a:r>
              <a:rPr i="1" dirty="0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rPr dirty="0" err="1"/>
              <a:t>getValue</a:t>
            </a:r>
            <a:r>
              <a:rPr dirty="0"/>
              <a:t>(key)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1106828" defTabSz="457200">
              <a:spcBef>
                <a:spcPts val="600"/>
              </a:spcBef>
              <a:defRPr sz="1800"/>
            </a:pPr>
            <a:r>
              <a:rPr dirty="0"/>
              <a:t>index = h(key)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1106828" defTabSz="457200">
              <a:spcBef>
                <a:spcPts val="600"/>
              </a:spcBef>
              <a:defRPr sz="1800"/>
            </a:pPr>
            <a:r>
              <a:rPr b="1" dirty="0"/>
              <a:t>return </a:t>
            </a:r>
            <a:r>
              <a:rPr dirty="0" err="1"/>
              <a:t>hashTable</a:t>
            </a:r>
            <a:r>
              <a:rPr dirty="0"/>
              <a:t>[index]</a:t>
            </a:r>
          </a:p>
        </p:txBody>
      </p:sp>
    </p:spTree>
    <p:extLst>
      <p:ext uri="{BB962C8B-B14F-4D97-AF65-F5344CB8AC3E}">
        <p14:creationId xmlns:p14="http://schemas.microsoft.com/office/powerpoint/2010/main" val="2350759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Typical Hashing</a:t>
            </a:r>
          </a:p>
        </p:txBody>
      </p:sp>
      <p:sp>
        <p:nvSpPr>
          <p:cNvPr id="6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Typical hash functions perform two steps:</a:t>
            </a:r>
          </a:p>
          <a:p>
            <a:pPr lvl="1"/>
            <a:r>
              <a:t>Convert search key to an integer </a:t>
            </a:r>
          </a:p>
          <a:p>
            <a:pPr lvl="2"/>
            <a:r>
              <a:t>Called the hash code.</a:t>
            </a:r>
          </a:p>
          <a:p>
            <a:pPr lvl="1"/>
            <a:r>
              <a:t>Compress hash code into the range of indices for hash table.</a:t>
            </a:r>
          </a:p>
        </p:txBody>
      </p:sp>
      <p:sp>
        <p:nvSpPr>
          <p:cNvPr id="62" name="Algorithm getHashIndex(phoneNumber)…"/>
          <p:cNvSpPr txBox="1"/>
          <p:nvPr/>
        </p:nvSpPr>
        <p:spPr>
          <a:xfrm>
            <a:off x="1361970" y="3886200"/>
            <a:ext cx="5522609" cy="175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382904" defTabSz="457200">
              <a:spcBef>
                <a:spcPts val="600"/>
              </a:spcBef>
              <a:defRPr sz="1800" b="1"/>
            </a:pPr>
            <a:r>
              <a:rPr i="1" dirty="0"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rPr dirty="0" err="1"/>
              <a:t>getHashIndex</a:t>
            </a:r>
            <a:r>
              <a:rPr dirty="0"/>
              <a:t>(</a:t>
            </a:r>
            <a:r>
              <a:rPr dirty="0" err="1"/>
              <a:t>phoneNumber</a:t>
            </a:r>
            <a:r>
              <a:rPr dirty="0"/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2904" defTabSz="457200">
              <a:spcBef>
                <a:spcPts val="600"/>
              </a:spcBef>
              <a:defRPr sz="1800" i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0" dirty="0">
                <a:latin typeface="+mn-lt"/>
                <a:ea typeface="+mn-ea"/>
                <a:cs typeface="+mn-cs"/>
                <a:sym typeface="Arial"/>
              </a:rPr>
              <a:t>// </a:t>
            </a:r>
            <a:r>
              <a:rPr dirty="0"/>
              <a:t>Returns an index to an array of </a:t>
            </a: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tableSize</a:t>
            </a:r>
            <a:r>
              <a:rPr i="0"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/>
              <a:t>elements.</a:t>
            </a:r>
          </a:p>
          <a:p>
            <a:pPr marL="382904" defTabSz="457200">
              <a:spcBef>
                <a:spcPts val="600"/>
              </a:spcBef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i</a:t>
            </a:r>
            <a:r>
              <a:rPr dirty="0"/>
              <a:t> = last four digits of </a:t>
            </a:r>
            <a:r>
              <a:rPr i="0" dirty="0" err="1">
                <a:latin typeface="+mn-lt"/>
                <a:ea typeface="+mn-ea"/>
                <a:cs typeface="+mn-cs"/>
                <a:sym typeface="Arial"/>
              </a:rPr>
              <a:t>phoneNumber</a:t>
            </a:r>
            <a:endParaRPr i="0" dirty="0"/>
          </a:p>
          <a:p>
            <a:pPr marL="382904" defTabSz="457200">
              <a:spcBef>
                <a:spcPts val="600"/>
              </a:spcBef>
              <a:defRPr sz="1800"/>
            </a:pPr>
            <a:r>
              <a:rPr b="1" dirty="0"/>
              <a:t>return </a:t>
            </a:r>
            <a:r>
              <a:rPr dirty="0" err="1"/>
              <a:t>i</a:t>
            </a:r>
            <a:r>
              <a:rPr dirty="0"/>
              <a:t> % </a:t>
            </a:r>
            <a:r>
              <a:rPr dirty="0" err="1"/>
              <a:t>tableSize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89392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Typical Hashing</a:t>
            </a:r>
          </a:p>
        </p:txBody>
      </p:sp>
      <p:sp>
        <p:nvSpPr>
          <p:cNvPr id="6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0" y="913012"/>
            <a:ext cx="5390832" cy="5031976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  <a:r>
              <a:t>Most hash functions are not perfect, </a:t>
            </a:r>
          </a:p>
          <a:p>
            <a:pPr lvl="1">
              <a:defRPr sz="2300"/>
            </a:pPr>
            <a:r>
              <a:t>Can allow more than one search key to map into a single index</a:t>
            </a:r>
          </a:p>
          <a:p>
            <a:pPr lvl="1">
              <a:defRPr sz="2300"/>
            </a:pPr>
            <a:r>
              <a:t>Causes a collision in the hash table</a:t>
            </a:r>
          </a:p>
          <a:p>
            <a:pPr>
              <a:defRPr sz="2300"/>
            </a:pPr>
            <a:r>
              <a:t>Consider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tableSize = 101</a:t>
            </a:r>
            <a:r>
              <a:t> </a:t>
            </a:r>
          </a:p>
          <a:p>
            <a:pPr>
              <a:defRPr sz="23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getHashIndex(555-1214) = 52</a:t>
            </a:r>
          </a:p>
          <a:p>
            <a:pPr>
              <a:defRPr sz="2300"/>
            </a:pP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getHashIndex(555-8132) = 52</a:t>
            </a:r>
            <a:r>
              <a:t> </a:t>
            </a:r>
            <a:r>
              <a:rPr b="1" i="1">
                <a:solidFill>
                  <a:srgbClr val="9411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also!!!</a:t>
            </a:r>
          </a:p>
        </p:txBody>
      </p:sp>
      <p:pic>
        <p:nvPicPr>
          <p:cNvPr id="66" name="A diagram illustrates a hash table. 2 has functions, h left parenthesis 555 dash 1214 right parenthesis and h left parenthesis 555 dash 8132 right parenthesis point to the same location which is referenced by a value, 150 Main Street. &#10;&#10;Picture 2" descr="A diagram illustrates a hash table. 2 has functions, h left parenthesis 555 dash 1214 right parenthesis and h left parenthesis 555 dash 8132 right parenthesis point to the same location which is referenced by a value, 150 Main Street. 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4543" y="816041"/>
            <a:ext cx="3900483" cy="430288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FIGURE 22-2 A collision caused by the hash function h"/>
          <p:cNvSpPr txBox="1"/>
          <p:nvPr/>
        </p:nvSpPr>
        <p:spPr>
          <a:xfrm>
            <a:off x="4909032" y="5291465"/>
            <a:ext cx="4064640" cy="764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FIGURE 22-2 A collision caused by the hash function </a:t>
            </a:r>
            <a:r>
              <a:rPr i="1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5454747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Big Picture Questions: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 marL="457200" indent="-342900">
              <a:spcBef>
                <a:spcPts val="0"/>
              </a:spcBef>
            </a:pPr>
            <a:r>
              <a:rPr lang="en"/>
              <a:t>What is hashing?</a:t>
            </a:r>
          </a:p>
          <a:p>
            <a:pPr marL="457200" indent="-342900">
              <a:spcBef>
                <a:spcPts val="0"/>
              </a:spcBef>
            </a:pPr>
            <a:r>
              <a:rPr lang="en"/>
              <a:t>What problem does it solve for us?</a:t>
            </a:r>
          </a:p>
          <a:p>
            <a:pPr marL="457200" indent="-342900">
              <a:spcBef>
                <a:spcPts val="0"/>
              </a:spcBef>
            </a:pPr>
            <a:r>
              <a:rPr lang="en"/>
              <a:t>What are the implementation details?</a:t>
            </a:r>
          </a:p>
        </p:txBody>
      </p:sp>
    </p:spTree>
    <p:extLst>
      <p:ext uri="{BB962C8B-B14F-4D97-AF65-F5344CB8AC3E}">
        <p14:creationId xmlns:p14="http://schemas.microsoft.com/office/powerpoint/2010/main" val="7463686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Hash Functions</a:t>
            </a:r>
          </a:p>
        </p:txBody>
      </p:sp>
      <p:sp>
        <p:nvSpPr>
          <p:cNvPr id="70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good hash function should</a:t>
            </a:r>
          </a:p>
          <a:p>
            <a:pPr lvl="1"/>
            <a:r>
              <a:t>Minimize collisions</a:t>
            </a:r>
          </a:p>
          <a:p>
            <a:pPr lvl="1"/>
            <a:r>
              <a:t>Be fast to compute</a:t>
            </a:r>
          </a:p>
          <a:p>
            <a:r>
              <a:t>To reduce the chance of a collision</a:t>
            </a:r>
          </a:p>
          <a:p>
            <a:pPr lvl="1"/>
            <a:r>
              <a:t>Choose a hash function that distributes entries uniformly throughout hash table.</a:t>
            </a:r>
          </a:p>
        </p:txBody>
      </p:sp>
    </p:spTree>
    <p:extLst>
      <p:ext uri="{BB962C8B-B14F-4D97-AF65-F5344CB8AC3E}">
        <p14:creationId xmlns:p14="http://schemas.microsoft.com/office/powerpoint/2010/main" val="36397413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Computing Hash Codes</a:t>
            </a:r>
          </a:p>
        </p:txBody>
      </p:sp>
      <p:sp>
        <p:nvSpPr>
          <p:cNvPr id="7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Java’s base class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Object</a:t>
            </a:r>
            <a:r>
              <a:rPr dirty="0"/>
              <a:t> has a method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hashCode</a:t>
            </a:r>
            <a:r>
              <a:rPr dirty="0"/>
              <a:t> that returns an integer hash code</a:t>
            </a:r>
          </a:p>
          <a:p>
            <a:pPr lvl="1"/>
            <a:r>
              <a:rPr dirty="0"/>
              <a:t>A class should define its own version of </a:t>
            </a:r>
            <a:r>
              <a:rPr b="1" dirty="0" err="1" smtClean="0">
                <a:latin typeface="Courier New"/>
                <a:ea typeface="Courier New"/>
                <a:cs typeface="Courier New"/>
                <a:sym typeface="Courier New"/>
              </a:rPr>
              <a:t>hashCode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679593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equals() and hashCode()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000" b="1" dirty="0"/>
              <a:t>If two objects are the same using equals(), then they should have the same hashCode().</a:t>
            </a:r>
          </a:p>
          <a:p>
            <a:pPr>
              <a:spcBef>
                <a:spcPts val="0"/>
              </a:spcBef>
            </a:pPr>
            <a:r>
              <a:rPr lang="en" sz="2000" b="1" dirty="0"/>
              <a:t>The reverse is not necessarily true (and is sometimes impossible).</a:t>
            </a:r>
          </a:p>
          <a:p>
            <a:pPr>
              <a:spcBef>
                <a:spcPts val="0"/>
              </a:spcBef>
            </a:pPr>
            <a:r>
              <a:rPr lang="en" sz="2000" dirty="0"/>
              <a:t>The Object class has its own equals() and hashCode() methods.</a:t>
            </a:r>
          </a:p>
          <a:p>
            <a:pPr marL="457200" indent="-342900">
              <a:spcBef>
                <a:spcPts val="0"/>
              </a:spcBef>
            </a:pPr>
            <a:r>
              <a:rPr lang="en" sz="2000" dirty="0"/>
              <a:t>equals() just compares memory addresses</a:t>
            </a:r>
          </a:p>
          <a:p>
            <a:pPr marL="457200" indent="-342900">
              <a:spcBef>
                <a:spcPts val="0"/>
              </a:spcBef>
            </a:pPr>
            <a:r>
              <a:rPr lang="en" sz="2000" dirty="0"/>
              <a:t>hashCode() just uses memory addresses</a:t>
            </a:r>
          </a:p>
          <a:p>
            <a:pPr>
              <a:spcBef>
                <a:spcPts val="0"/>
              </a:spcBef>
            </a:pPr>
            <a:r>
              <a:rPr lang="en" sz="2000" dirty="0"/>
              <a:t>When you design your own classes:</a:t>
            </a:r>
          </a:p>
          <a:p>
            <a:pPr marL="457200" indent="-342900">
              <a:spcBef>
                <a:spcPts val="0"/>
              </a:spcBef>
            </a:pPr>
            <a:r>
              <a:rPr lang="en" sz="2000" dirty="0"/>
              <a:t>If you write an equals() method, you should also be writing a corresponding hashCode() method.</a:t>
            </a:r>
          </a:p>
          <a:p>
            <a:pPr marL="457200" indent="-342900">
              <a:spcBef>
                <a:spcPts val="0"/>
              </a:spcBef>
            </a:pPr>
            <a:r>
              <a:rPr lang="en" sz="2000" dirty="0"/>
              <a:t>Make sure that two "equal" objects will return the same hashCode</a:t>
            </a:r>
          </a:p>
        </p:txBody>
      </p:sp>
    </p:spTree>
    <p:extLst>
      <p:ext uri="{BB962C8B-B14F-4D97-AF65-F5344CB8AC3E}">
        <p14:creationId xmlns:p14="http://schemas.microsoft.com/office/powerpoint/2010/main" val="31475056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Example: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if you wanted to store your data using a phone number as the key?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Examples: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529-3036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523-1234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523-9036</a:t>
            </a:r>
          </a:p>
          <a:p>
            <a:pPr>
              <a:spcBef>
                <a:spcPts val="0"/>
              </a:spcBef>
              <a:buNone/>
            </a:pPr>
            <a:r>
              <a:rPr lang="en" b="1"/>
              <a:t>Option 1:</a:t>
            </a:r>
            <a:r>
              <a:rPr lang="en"/>
              <a:t> Hash function that uses all 7 digits as the int.</a:t>
            </a:r>
          </a:p>
          <a:p>
            <a:pPr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0261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Example: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What if you wanted to store your data using a phone number as the key?</a:t>
            </a:r>
          </a:p>
          <a:p>
            <a:pPr>
              <a:spcBef>
                <a:spcPts val="0"/>
              </a:spcBef>
              <a:buNone/>
            </a:pPr>
            <a:r>
              <a:rPr lang="en" dirty="0"/>
              <a:t>Examples:</a:t>
            </a:r>
          </a:p>
          <a:p>
            <a:pPr>
              <a:spcBef>
                <a:spcPts val="0"/>
              </a:spcBef>
              <a:buNone/>
            </a:pPr>
            <a:r>
              <a:rPr lang="en" dirty="0"/>
              <a:t>529-3036</a:t>
            </a:r>
          </a:p>
          <a:p>
            <a:pPr>
              <a:spcBef>
                <a:spcPts val="0"/>
              </a:spcBef>
              <a:buNone/>
            </a:pPr>
            <a:r>
              <a:rPr lang="en" dirty="0"/>
              <a:t>523-1234</a:t>
            </a:r>
          </a:p>
          <a:p>
            <a:pPr>
              <a:spcBef>
                <a:spcPts val="0"/>
              </a:spcBef>
              <a:buNone/>
            </a:pPr>
            <a:r>
              <a:rPr lang="en" dirty="0"/>
              <a:t>523-9036</a:t>
            </a:r>
          </a:p>
          <a:p>
            <a:pPr>
              <a:spcBef>
                <a:spcPts val="0"/>
              </a:spcBef>
              <a:buNone/>
            </a:pPr>
            <a:r>
              <a:rPr lang="en" b="1" dirty="0"/>
              <a:t>Option 2:</a:t>
            </a:r>
            <a:r>
              <a:rPr lang="en" dirty="0"/>
              <a:t> Hash function that uses only the last 4 digits as the int</a:t>
            </a:r>
          </a:p>
          <a:p>
            <a:pPr>
              <a:spcBef>
                <a:spcPts val="0"/>
              </a:spcBef>
              <a:buNone/>
            </a:pPr>
            <a:r>
              <a:rPr lang="en" dirty="0"/>
              <a:t>This is generally considered bad.  Hash functions should make use of ALL of the data </a:t>
            </a:r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4109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Example: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dirty="0"/>
              <a:t>What if you wanted to store your data using String as the key?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/>
              <a:t>Examples: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/>
              <a:t>"CAT"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/>
              <a:t>"DOG"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/>
              <a:t>"SPOT"</a:t>
            </a:r>
          </a:p>
          <a:p>
            <a:pPr>
              <a:spcBef>
                <a:spcPts val="0"/>
              </a:spcBef>
              <a:buNone/>
            </a:pPr>
            <a:r>
              <a:rPr lang="en" sz="2400" b="1" dirty="0"/>
              <a:t>Option 1: </a:t>
            </a:r>
            <a:r>
              <a:rPr lang="en" sz="2400" dirty="0"/>
              <a:t>Add the ASCII (or Unicode) values together.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2400" dirty="0"/>
              <a:t>The problem is that there could be many "collisions"...lots of strings with the same hash code.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/>
              <a:t>Collisions are often inevitable, but we try to avoid them.</a:t>
            </a:r>
          </a:p>
          <a:p>
            <a:pPr>
              <a:spcBef>
                <a:spcPts val="0"/>
              </a:spcBef>
              <a:buNone/>
            </a:pPr>
            <a:endParaRPr sz="2400" dirty="0"/>
          </a:p>
          <a:p>
            <a:pPr>
              <a:spcBef>
                <a:spcPts val="0"/>
              </a:spcBef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59222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Example: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dirty="0"/>
              <a:t>What if you wanted to store your data using String as the key?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/>
              <a:t>Examples: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/>
              <a:t>"CAT"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/>
              <a:t>"DOG"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/>
              <a:t>"SPOT"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2400" b="1" dirty="0"/>
              <a:t>Option 2: </a:t>
            </a:r>
            <a:r>
              <a:rPr lang="en" sz="2400" dirty="0"/>
              <a:t>A position-based system.  (This technique is </a:t>
            </a:r>
            <a:r>
              <a:rPr lang="en" sz="2400" dirty="0" smtClean="0"/>
              <a:t>known as </a:t>
            </a:r>
            <a:r>
              <a:rPr lang="en" sz="2400" dirty="0"/>
              <a:t>Horner's method.)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/>
              <a:t>'S' * 31</a:t>
            </a:r>
            <a:r>
              <a:rPr lang="en" sz="2400" baseline="30000" dirty="0"/>
              <a:t>3</a:t>
            </a:r>
            <a:r>
              <a:rPr lang="en" sz="2400" dirty="0"/>
              <a:t> + 'P' * 31</a:t>
            </a:r>
            <a:r>
              <a:rPr lang="en" sz="2400" baseline="30000" dirty="0"/>
              <a:t>2</a:t>
            </a:r>
            <a:r>
              <a:rPr lang="en" sz="2400" dirty="0"/>
              <a:t> + 'O' * 31</a:t>
            </a:r>
            <a:r>
              <a:rPr lang="en" sz="2400" baseline="30000" dirty="0"/>
              <a:t>1</a:t>
            </a:r>
            <a:r>
              <a:rPr lang="en" sz="2400" dirty="0"/>
              <a:t> + 'T'</a:t>
            </a:r>
          </a:p>
          <a:p>
            <a:pPr>
              <a:spcBef>
                <a:spcPts val="0"/>
              </a:spcBef>
              <a:buNone/>
            </a:pPr>
            <a:endParaRPr sz="2400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3936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Horner's method == hashCode() for String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2218988"/>
            <a:ext cx="6302211" cy="2087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3761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Is the String hashCode() </a:t>
            </a:r>
            <a:r>
              <a:rPr lang="en" u="sng"/>
              <a:t>perfect</a:t>
            </a:r>
            <a:r>
              <a:rPr lang="en"/>
              <a:t>?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063" y="2262834"/>
            <a:ext cx="5607844" cy="3036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63110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Hash Code for a Primitive type</a:t>
            </a:r>
          </a:p>
        </p:txBody>
      </p:sp>
      <p:sp>
        <p:nvSpPr>
          <p:cNvPr id="8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data type is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t>, </a:t>
            </a:r>
          </a:p>
          <a:p>
            <a:pPr lvl="1"/>
            <a:r>
              <a:t>Use the key itself</a:t>
            </a:r>
          </a:p>
          <a:p>
            <a:r>
              <a:t>For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byte, short, char</a:t>
            </a:r>
            <a:r>
              <a:t>: </a:t>
            </a:r>
          </a:p>
          <a:p>
            <a:pPr lvl="1"/>
            <a:r>
              <a:t>Cast as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int</a:t>
            </a:r>
          </a:p>
          <a:p>
            <a:r>
              <a:t>Other primitive types</a:t>
            </a:r>
          </a:p>
          <a:p>
            <a:pPr lvl="1"/>
            <a:r>
              <a:t>Manipulate internal binary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30671351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6138E-B156-4000-BC7E-33E3D1AE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Dictionaries: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52A10-84EC-454B-A7FD-DCDFB59021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Important because they help us look up information</a:t>
            </a:r>
          </a:p>
          <a:p>
            <a:pPr lvl="1"/>
            <a:r>
              <a:rPr lang="en-US" dirty="0"/>
              <a:t>Look up a phone number for a person</a:t>
            </a:r>
          </a:p>
          <a:p>
            <a:pPr lvl="1"/>
            <a:r>
              <a:rPr lang="en-US" dirty="0"/>
              <a:t>Look up a definition for a word</a:t>
            </a:r>
          </a:p>
          <a:p>
            <a:pPr lvl="1"/>
            <a:r>
              <a:rPr lang="en-US" dirty="0"/>
              <a:t>Look up the next move in tic tac toe</a:t>
            </a:r>
          </a:p>
          <a:p>
            <a:pPr lvl="1"/>
            <a:r>
              <a:rPr lang="en-US" dirty="0"/>
              <a:t>Look up the location of a restaurant</a:t>
            </a:r>
          </a:p>
          <a:p>
            <a:pPr lvl="1"/>
            <a:endParaRPr lang="en-US" dirty="0"/>
          </a:p>
          <a:p>
            <a:r>
              <a:rPr lang="en-US" dirty="0"/>
              <a:t>Dictionaries require looking up information</a:t>
            </a:r>
          </a:p>
          <a:p>
            <a:pPr lvl="1"/>
            <a:r>
              <a:rPr lang="en-US" dirty="0"/>
              <a:t>When we </a:t>
            </a:r>
            <a:r>
              <a:rPr lang="en-US" u="sng" dirty="0"/>
              <a:t>add</a:t>
            </a:r>
            <a:r>
              <a:rPr lang="en-US" dirty="0"/>
              <a:t>, we need to look up the key to see if it already exists</a:t>
            </a:r>
          </a:p>
          <a:p>
            <a:pPr lvl="1"/>
            <a:r>
              <a:rPr lang="en-US" dirty="0"/>
              <a:t>When we </a:t>
            </a:r>
            <a:r>
              <a:rPr lang="en-US" u="sng" dirty="0"/>
              <a:t>get</a:t>
            </a:r>
            <a:r>
              <a:rPr lang="en-US" dirty="0"/>
              <a:t>, we need to look up the key to get its value</a:t>
            </a:r>
          </a:p>
          <a:p>
            <a:pPr lvl="1"/>
            <a:r>
              <a:rPr lang="en-US" dirty="0"/>
              <a:t>When we </a:t>
            </a:r>
            <a:r>
              <a:rPr lang="en-US" u="sng" dirty="0"/>
              <a:t>remove</a:t>
            </a:r>
            <a:r>
              <a:rPr lang="en-US" dirty="0"/>
              <a:t>, we need to look up the key to find the object to remove</a:t>
            </a:r>
          </a:p>
          <a:p>
            <a:pPr lvl="1"/>
            <a:endParaRPr lang="en-US" dirty="0"/>
          </a:p>
          <a:p>
            <a:r>
              <a:rPr lang="en-US" dirty="0"/>
              <a:t>Therefore…We want "lookup" to be </a:t>
            </a:r>
            <a:r>
              <a:rPr lang="en-US" i="1" u="sng" dirty="0"/>
              <a:t>fast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183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Eclipse will help you generate a hashCode function: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895409"/>
            <a:ext cx="2678906" cy="1307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800" y="2388786"/>
            <a:ext cx="3266452" cy="57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1" y="3312694"/>
            <a:ext cx="6465057" cy="1860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343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Compressing a Hash Code</a:t>
            </a:r>
          </a:p>
        </p:txBody>
      </p:sp>
      <p:sp>
        <p:nvSpPr>
          <p:cNvPr id="8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Common way to scale an integer</a:t>
            </a:r>
          </a:p>
          <a:p>
            <a:pPr lvl="1"/>
            <a:r>
              <a:t>Use Java mod operator </a:t>
            </a:r>
            <a:r>
              <a:rPr b="1"/>
              <a:t>%</a:t>
            </a:r>
            <a:r>
              <a:t>: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code % n</a:t>
            </a:r>
          </a:p>
          <a:p>
            <a:r>
              <a:t>Best to use an odd number for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</a:p>
          <a:p>
            <a:r>
              <a:t>Prime numbers often give good distribution of hash values</a:t>
            </a:r>
          </a:p>
        </p:txBody>
      </p:sp>
    </p:spTree>
    <p:extLst>
      <p:ext uri="{BB962C8B-B14F-4D97-AF65-F5344CB8AC3E}">
        <p14:creationId xmlns:p14="http://schemas.microsoft.com/office/powerpoint/2010/main" val="18710399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Compressing a Hash Code</a:t>
            </a:r>
          </a:p>
        </p:txBody>
      </p:sp>
      <p:sp>
        <p:nvSpPr>
          <p:cNvPr id="87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49808">
              <a:defRPr sz="2952"/>
            </a:lvl1pPr>
          </a:lstStyle>
          <a:p>
            <a:r>
              <a:t>Hash function for the ADT dictionary</a:t>
            </a:r>
          </a:p>
        </p:txBody>
      </p:sp>
      <p:sp>
        <p:nvSpPr>
          <p:cNvPr id="88" name="private int getHashIndex(K key)…"/>
          <p:cNvSpPr txBox="1"/>
          <p:nvPr/>
        </p:nvSpPr>
        <p:spPr>
          <a:xfrm>
            <a:off x="775227" y="2133600"/>
            <a:ext cx="7461980" cy="250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private</a:t>
            </a:r>
            <a:r>
              <a:rPr dirty="0"/>
              <a:t> 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</a:t>
            </a:r>
            <a:r>
              <a:rPr dirty="0" err="1"/>
              <a:t>getHashIndex</a:t>
            </a:r>
            <a:r>
              <a:rPr dirty="0"/>
              <a:t>(K key)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 err="1">
                <a:solidFill>
                  <a:srgbClr val="BA2DA2"/>
                </a:solidFill>
              </a:rPr>
              <a:t>int</a:t>
            </a:r>
            <a:r>
              <a:rPr dirty="0"/>
              <a:t> </a:t>
            </a:r>
            <a:r>
              <a:rPr dirty="0" err="1"/>
              <a:t>hashIndex</a:t>
            </a:r>
            <a:r>
              <a:rPr dirty="0"/>
              <a:t> = </a:t>
            </a:r>
            <a:r>
              <a:rPr dirty="0" err="1"/>
              <a:t>key.hashCode</a:t>
            </a:r>
            <a:r>
              <a:rPr dirty="0"/>
              <a:t>() % </a:t>
            </a:r>
            <a:r>
              <a:rPr dirty="0" err="1"/>
              <a:t>hashTable.length</a:t>
            </a:r>
            <a:r>
              <a:rPr dirty="0"/>
              <a:t>;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if</a:t>
            </a:r>
            <a:r>
              <a:rPr dirty="0"/>
              <a:t> (</a:t>
            </a:r>
            <a:r>
              <a:rPr dirty="0" err="1"/>
              <a:t>hashIndex</a:t>
            </a:r>
            <a:r>
              <a:rPr dirty="0"/>
              <a:t> &lt; </a:t>
            </a:r>
            <a:r>
              <a:rPr dirty="0">
                <a:solidFill>
                  <a:srgbClr val="272AD8"/>
                </a:solidFill>
              </a:rPr>
              <a:t>0</a:t>
            </a:r>
            <a:r>
              <a:rPr dirty="0"/>
              <a:t>)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 err="1"/>
              <a:t>hashIndex</a:t>
            </a:r>
            <a:r>
              <a:rPr dirty="0"/>
              <a:t> = </a:t>
            </a:r>
            <a:r>
              <a:rPr dirty="0" err="1"/>
              <a:t>hashIndex</a:t>
            </a:r>
            <a:r>
              <a:rPr dirty="0"/>
              <a:t> + </a:t>
            </a:r>
            <a:r>
              <a:rPr dirty="0" err="1"/>
              <a:t>hashTable.length</a:t>
            </a:r>
            <a:r>
              <a:rPr dirty="0"/>
              <a:t>;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dirty="0">
                <a:solidFill>
                  <a:srgbClr val="BA2DA2"/>
                </a:solidFill>
              </a:rPr>
              <a:t>return</a:t>
            </a:r>
            <a:r>
              <a:rPr dirty="0"/>
              <a:t> </a:t>
            </a:r>
            <a:r>
              <a:rPr dirty="0" err="1"/>
              <a:t>hashIndex</a:t>
            </a:r>
            <a:r>
              <a:rPr dirty="0"/>
              <a:t>;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</a:t>
            </a:r>
            <a:r>
              <a:rPr dirty="0" err="1"/>
              <a:t>getHashIndex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43046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Resolving Collisions</a:t>
            </a:r>
          </a:p>
        </p:txBody>
      </p:sp>
      <p:sp>
        <p:nvSpPr>
          <p:cNvPr id="91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Collision: </a:t>
            </a:r>
          </a:p>
          <a:p>
            <a:pPr lvl="1"/>
            <a:r>
              <a:t>Hash function maps search key into a location in hash table already in use</a:t>
            </a:r>
          </a:p>
          <a:p>
            <a:r>
              <a:t>Two choices:</a:t>
            </a:r>
          </a:p>
          <a:p>
            <a:pPr lvl="1"/>
            <a:r>
              <a:t>Use another location in the hash table</a:t>
            </a:r>
          </a:p>
          <a:p>
            <a:pPr lvl="1"/>
            <a:r>
              <a:t>Change the structure of the hash table so that each array location can represent more than one value</a:t>
            </a:r>
          </a:p>
        </p:txBody>
      </p:sp>
    </p:spTree>
    <p:extLst>
      <p:ext uri="{BB962C8B-B14F-4D97-AF65-F5344CB8AC3E}">
        <p14:creationId xmlns:p14="http://schemas.microsoft.com/office/powerpoint/2010/main" val="38134919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Resolving Collisions</a:t>
            </a:r>
          </a:p>
        </p:txBody>
      </p:sp>
      <p:sp>
        <p:nvSpPr>
          <p:cNvPr id="9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Linear probing</a:t>
            </a:r>
            <a:r>
              <a:rPr dirty="0"/>
              <a:t> </a:t>
            </a:r>
          </a:p>
          <a:p>
            <a:pPr lvl="1"/>
            <a:r>
              <a:rPr dirty="0"/>
              <a:t>Resolves a collision during hashing by examining consecutive locations in hash table</a:t>
            </a:r>
          </a:p>
          <a:p>
            <a:pPr lvl="1"/>
            <a:r>
              <a:rPr dirty="0"/>
              <a:t>Beginning at original hash index  </a:t>
            </a:r>
          </a:p>
          <a:p>
            <a:pPr lvl="1"/>
            <a:r>
              <a:rPr dirty="0"/>
              <a:t>Find the next available one</a:t>
            </a:r>
          </a:p>
          <a:p>
            <a:r>
              <a:rPr dirty="0"/>
              <a:t>Table locations checked make up probe sequence</a:t>
            </a:r>
          </a:p>
          <a:p>
            <a:r>
              <a:rPr dirty="0"/>
              <a:t>If probe sequence reaches end of table, go to beginning of table (circular hash table)</a:t>
            </a:r>
          </a:p>
        </p:txBody>
      </p:sp>
    </p:spTree>
    <p:extLst>
      <p:ext uri="{BB962C8B-B14F-4D97-AF65-F5344CB8AC3E}">
        <p14:creationId xmlns:p14="http://schemas.microsoft.com/office/powerpoint/2010/main" val="8749358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Linear Probing</a:t>
            </a:r>
          </a:p>
        </p:txBody>
      </p:sp>
      <p:pic>
        <p:nvPicPr>
          <p:cNvPr id="98" name="A diagram illustrates a hash table.&#10;&#10;Picture 2" descr="A diagram illustrates a hash table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6800" y="1828800"/>
            <a:ext cx="4130694" cy="465187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adreessBook.add</a:t>
            </a:r>
            <a:r>
              <a:rPr lang="en-US" sz="2000" dirty="0" smtClean="0"/>
              <a:t>(“555-1264”, “150 Main Street”);</a:t>
            </a:r>
          </a:p>
          <a:p>
            <a:r>
              <a:rPr lang="en-US" sz="2000" dirty="0" err="1"/>
              <a:t>adreessBook.add</a:t>
            </a:r>
            <a:r>
              <a:rPr lang="en-US" sz="2000" dirty="0"/>
              <a:t>(“</a:t>
            </a:r>
            <a:r>
              <a:rPr lang="en-US" sz="2000" dirty="0" smtClean="0"/>
              <a:t>555-8132”, “75 Center Court”);</a:t>
            </a:r>
            <a:endParaRPr lang="en-US" sz="2000" dirty="0"/>
          </a:p>
          <a:p>
            <a:r>
              <a:rPr lang="en-US" sz="2000" dirty="0" err="1"/>
              <a:t>adreessBook.add</a:t>
            </a:r>
            <a:r>
              <a:rPr lang="en-US" sz="2000" dirty="0"/>
              <a:t>(“</a:t>
            </a:r>
            <a:r>
              <a:rPr lang="en-US" sz="2000" dirty="0" smtClean="0"/>
              <a:t>555-4294”, “205 Ocean Road”);</a:t>
            </a:r>
            <a:endParaRPr lang="en-US" sz="2000" dirty="0"/>
          </a:p>
          <a:p>
            <a:r>
              <a:rPr lang="en-US" sz="2000" dirty="0" err="1"/>
              <a:t>adreessBook.add</a:t>
            </a:r>
            <a:r>
              <a:rPr lang="en-US" sz="2000" dirty="0"/>
              <a:t>(“</a:t>
            </a:r>
            <a:r>
              <a:rPr lang="en-US" sz="2000" dirty="0" smtClean="0"/>
              <a:t>555-2072”, “82 Campus Way”);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91715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9CB4E9E-15AF-4ADE-9DD7-0D4C0EE0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4532271" y="2590800"/>
            <a:ext cx="4573629" cy="4139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Linear Probing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adreessBook.add</a:t>
            </a:r>
            <a:r>
              <a:rPr lang="en-US" sz="2000" dirty="0" smtClean="0"/>
              <a:t>(“555-1264”, “150 Main Street”);</a:t>
            </a:r>
          </a:p>
          <a:p>
            <a:r>
              <a:rPr lang="en-US" sz="2000" dirty="0" err="1"/>
              <a:t>adreessBook.add</a:t>
            </a:r>
            <a:r>
              <a:rPr lang="en-US" sz="2000" dirty="0"/>
              <a:t>(“</a:t>
            </a:r>
            <a:r>
              <a:rPr lang="en-US" sz="2000" dirty="0" smtClean="0"/>
              <a:t>555-8132”, “75 Center Court”);</a:t>
            </a:r>
            <a:endParaRPr lang="en-US" sz="2000" dirty="0"/>
          </a:p>
          <a:p>
            <a:r>
              <a:rPr lang="en-US" sz="2000" dirty="0" err="1"/>
              <a:t>adreessBook.add</a:t>
            </a:r>
            <a:r>
              <a:rPr lang="en-US" sz="2000" dirty="0"/>
              <a:t>(“</a:t>
            </a:r>
            <a:r>
              <a:rPr lang="en-US" sz="2000" dirty="0" smtClean="0"/>
              <a:t>555-4294”, “205 Ocean Road”);</a:t>
            </a:r>
            <a:endParaRPr lang="en-US" sz="2000" dirty="0"/>
          </a:p>
          <a:p>
            <a:r>
              <a:rPr lang="en-US" sz="2000" dirty="0" err="1"/>
              <a:t>adreessBook.add</a:t>
            </a:r>
            <a:r>
              <a:rPr lang="en-US" sz="2000" dirty="0"/>
              <a:t>(“</a:t>
            </a:r>
            <a:r>
              <a:rPr lang="en-US" sz="2000" dirty="0" smtClean="0"/>
              <a:t>555-2072”, “82 Campus Way”);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37007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Linear Probing</a:t>
            </a:r>
          </a:p>
        </p:txBody>
      </p:sp>
      <p:sp>
        <p:nvSpPr>
          <p:cNvPr id="101" name="FIGURE 22-5 A hash table if remove used null to remove entries"/>
          <p:cNvSpPr txBox="1">
            <a:spLocks noGrp="1"/>
          </p:cNvSpPr>
          <p:nvPr>
            <p:ph type="body" sz="quarter" idx="1"/>
          </p:nvPr>
        </p:nvSpPr>
        <p:spPr>
          <a:xfrm>
            <a:off x="457200" y="6167727"/>
            <a:ext cx="8229600" cy="41116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466344">
              <a:defRPr sz="2243"/>
            </a:pPr>
            <a:r>
              <a:rPr dirty="0"/>
              <a:t>FIGURE 22-5 A hash table if remove used 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dirty="0"/>
              <a:t> to remove entries</a:t>
            </a:r>
          </a:p>
        </p:txBody>
      </p:sp>
      <p:pic>
        <p:nvPicPr>
          <p:cNvPr id="102" name="A diagram illustrates a hash table if remove used null to remove entries&#10;&#10;Picture 2" descr="A diagram illustrates a hash table if remove used null to remove entries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3846" y="1090819"/>
            <a:ext cx="4976308" cy="482876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87263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Example of linear probing: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Using a hash function of k % 7, add the following values to a hash table of size 7, using linear probing to resolve collisions:</a:t>
            </a:r>
          </a:p>
          <a:p>
            <a:pPr>
              <a:spcBef>
                <a:spcPts val="0"/>
              </a:spcBef>
              <a:buNone/>
            </a:pPr>
            <a:r>
              <a:rPr lang="en" dirty="0"/>
              <a:t>	5, 24, 14, 12, 20</a:t>
            </a:r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5923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Resolving Collisions</a:t>
            </a:r>
          </a:p>
        </p:txBody>
      </p:sp>
      <p:sp>
        <p:nvSpPr>
          <p:cNvPr id="105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Need to distinguish among three kinds of locations in the hash table</a:t>
            </a:r>
          </a:p>
          <a:p>
            <a:pPr lvl="1"/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Occupied</a:t>
            </a:r>
          </a:p>
          <a:p>
            <a:pPr lvl="2"/>
            <a:r>
              <a:t>location references an entry in the dictionary</a:t>
            </a:r>
          </a:p>
          <a:p>
            <a:pPr lvl="1"/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Empty</a:t>
            </a:r>
          </a:p>
          <a:p>
            <a:pPr lvl="2"/>
            <a:r>
              <a:t>location contains null and always has</a:t>
            </a:r>
          </a:p>
          <a:p>
            <a:pPr lvl="1"/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Available</a:t>
            </a:r>
          </a:p>
          <a:p>
            <a:pPr lvl="2"/>
            <a:r>
              <a:t>location’s entry was removed from the dictionary</a:t>
            </a:r>
          </a:p>
        </p:txBody>
      </p:sp>
    </p:spTree>
    <p:extLst>
      <p:ext uri="{BB962C8B-B14F-4D97-AF65-F5344CB8AC3E}">
        <p14:creationId xmlns:p14="http://schemas.microsoft.com/office/powerpoint/2010/main" val="13252992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7DCD-0797-421D-ADDA-2D3D337C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Unsorted-array</a:t>
            </a:r>
            <a:r>
              <a:rPr lang="en-US" dirty="0"/>
              <a:t> implementation: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22811-05D9-4C17-9C3E-B14821F94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As you read, ask yourself "what is the time complexity?"</a:t>
            </a:r>
          </a:p>
          <a:p>
            <a:endParaRPr lang="en-US" dirty="0"/>
          </a:p>
          <a:p>
            <a:r>
              <a:rPr lang="en-US" dirty="0"/>
              <a:t>When adding, search for the key.</a:t>
            </a:r>
          </a:p>
          <a:p>
            <a:pPr lvl="1"/>
            <a:r>
              <a:rPr lang="en-US" dirty="0"/>
              <a:t>If found, update the value</a:t>
            </a:r>
          </a:p>
          <a:p>
            <a:pPr lvl="1"/>
            <a:r>
              <a:rPr lang="en-US" dirty="0"/>
              <a:t>If not found, add the key-value pair to the end of the array</a:t>
            </a:r>
          </a:p>
          <a:p>
            <a:r>
              <a:rPr lang="en-US" dirty="0"/>
              <a:t>When getting, search for the key.</a:t>
            </a:r>
          </a:p>
          <a:p>
            <a:pPr lvl="1"/>
            <a:r>
              <a:rPr lang="en-US" dirty="0"/>
              <a:t>If found, return the value</a:t>
            </a:r>
          </a:p>
          <a:p>
            <a:pPr lvl="1"/>
            <a:r>
              <a:rPr lang="en-US" dirty="0"/>
              <a:t>If not found, return null</a:t>
            </a:r>
          </a:p>
          <a:p>
            <a:r>
              <a:rPr lang="en-US" dirty="0"/>
              <a:t>When removing, search for the key.</a:t>
            </a:r>
          </a:p>
          <a:p>
            <a:pPr lvl="1"/>
            <a:r>
              <a:rPr lang="en-US" dirty="0"/>
              <a:t>If found, replace that entry with the last entry in the array, remove the last entry, return the key's value</a:t>
            </a:r>
          </a:p>
          <a:p>
            <a:pPr lvl="1"/>
            <a:r>
              <a:rPr lang="en-US" dirty="0"/>
              <a:t>If not found, return null</a:t>
            </a:r>
          </a:p>
        </p:txBody>
      </p:sp>
    </p:spTree>
    <p:extLst>
      <p:ext uri="{BB962C8B-B14F-4D97-AF65-F5344CB8AC3E}">
        <p14:creationId xmlns:p14="http://schemas.microsoft.com/office/powerpoint/2010/main" val="26277346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>
            <a:spLocks noGrp="1"/>
          </p:cNvSpPr>
          <p:nvPr>
            <p:ph type="title"/>
          </p:nvPr>
        </p:nvSpPr>
        <p:spPr>
          <a:xfrm>
            <a:off x="-990600" y="127571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Linear Probing</a:t>
            </a:r>
          </a:p>
        </p:txBody>
      </p:sp>
      <p:sp>
        <p:nvSpPr>
          <p:cNvPr id="108" name="FIGURE 22-6 The linear probe sequence in various situations"/>
          <p:cNvSpPr txBox="1">
            <a:spLocks noGrp="1"/>
          </p:cNvSpPr>
          <p:nvPr>
            <p:ph type="body" sz="quarter" idx="1"/>
          </p:nvPr>
        </p:nvSpPr>
        <p:spPr>
          <a:xfrm>
            <a:off x="457200" y="1722437"/>
            <a:ext cx="8229600" cy="4754563"/>
          </a:xfrm>
          <a:prstGeom prst="rect">
            <a:avLst/>
          </a:prstGeom>
        </p:spPr>
        <p:txBody>
          <a:bodyPr/>
          <a:lstStyle>
            <a:lvl1pPr defTabSz="493776">
              <a:defRPr sz="2376"/>
            </a:lvl1pPr>
          </a:lstStyle>
          <a:p>
            <a:r>
              <a:t>FIGURE 22-6 The linear probe sequence in various situations</a:t>
            </a:r>
          </a:p>
        </p:txBody>
      </p:sp>
      <p:pic>
        <p:nvPicPr>
          <p:cNvPr id="109" name="A diagram illustrates a linear hash table in 5 different situations. After adding an entry." descr="A diagram illustrates a linear hash table in 5 different situations. After adding an entry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243" y="1177839"/>
            <a:ext cx="3582543" cy="1274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A diagram illustrates a linear hash table in 5 different situations. After removing two entries." descr="A diagram illustrates a linear hash table in 5 different situations. After removing two entries.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943" y="3042860"/>
            <a:ext cx="3869979" cy="1465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A diagram illustrates a linear hash table in 5 different situations. After a search." descr="A diagram illustrates a linear hash table in 5 different situations. After a search.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7848" y="4575133"/>
            <a:ext cx="3633938" cy="1606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A diagram illustrates a linear hash table in 5 different situations. Searching for a place to add an entry." descr="A diagram illustrates a linear hash table in 5 different situations. Searching for a place to add an entry.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04574" y="1171011"/>
            <a:ext cx="3920828" cy="1629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A diagram illustrates a linear hash table in 5 different situations. After addition to a formerly occupied element." descr="A diagram illustrates a linear hash table in 5 different situations. After addition to a formerly occupied element.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69832" y="3064859"/>
            <a:ext cx="3728593" cy="2716546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Line"/>
          <p:cNvSpPr/>
          <p:nvPr/>
        </p:nvSpPr>
        <p:spPr>
          <a:xfrm>
            <a:off x="3349953" y="685800"/>
            <a:ext cx="3586752" cy="5543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7" h="21471" extrusionOk="0">
                <a:moveTo>
                  <a:pt x="0" y="19542"/>
                </a:moveTo>
                <a:cubicBezTo>
                  <a:pt x="339" y="20665"/>
                  <a:pt x="991" y="21172"/>
                  <a:pt x="3609" y="21427"/>
                </a:cubicBezTo>
                <a:cubicBezTo>
                  <a:pt x="5393" y="21600"/>
                  <a:pt x="7353" y="21377"/>
                  <a:pt x="7449" y="18837"/>
                </a:cubicBezTo>
                <a:cubicBezTo>
                  <a:pt x="7546" y="16296"/>
                  <a:pt x="6415" y="4407"/>
                  <a:pt x="7844" y="2428"/>
                </a:cubicBezTo>
                <a:cubicBezTo>
                  <a:pt x="9274" y="448"/>
                  <a:pt x="11530" y="1"/>
                  <a:pt x="16565" y="0"/>
                </a:cubicBezTo>
                <a:cubicBezTo>
                  <a:pt x="21600" y="0"/>
                  <a:pt x="21157" y="1890"/>
                  <a:pt x="21157" y="1890"/>
                </a:cubicBezTo>
              </a:path>
            </a:pathLst>
          </a:custGeom>
          <a:ln w="254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72911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Clustering</a:t>
            </a:r>
          </a:p>
        </p:txBody>
      </p:sp>
      <p:sp>
        <p:nvSpPr>
          <p:cNvPr id="12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Collisions resolved with linear probing cause groups of consecutive locations in hash table to be occupied</a:t>
            </a:r>
          </a:p>
          <a:p>
            <a:pPr lvl="1"/>
            <a:r>
              <a:t>Each group is called a </a:t>
            </a:r>
            <a:r>
              <a:rPr b="1" i="1"/>
              <a:t>cluster</a:t>
            </a:r>
          </a:p>
          <a:p>
            <a:r>
              <a:t>Bigger clusters mean longer search times following collision</a:t>
            </a:r>
          </a:p>
        </p:txBody>
      </p:sp>
    </p:spTree>
    <p:extLst>
      <p:ext uri="{BB962C8B-B14F-4D97-AF65-F5344CB8AC3E}">
        <p14:creationId xmlns:p14="http://schemas.microsoft.com/office/powerpoint/2010/main" val="38575056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8951">
              <a:defRPr sz="3652"/>
            </a:lvl1pPr>
          </a:lstStyle>
          <a:p>
            <a:r>
              <a:t>Open Addressing with Quadratic Probing</a:t>
            </a:r>
          </a:p>
        </p:txBody>
      </p:sp>
      <p:sp>
        <p:nvSpPr>
          <p:cNvPr id="126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Linear probing looks at consecutive locations beginning at index 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</a:p>
          <a:p>
            <a:r>
              <a:t>Quadratic probing:</a:t>
            </a:r>
          </a:p>
          <a:p>
            <a:pPr lvl="1"/>
            <a:r>
              <a:t>Considers the locations at indices </a:t>
            </a:r>
            <a:r>
              <a:rPr b="1" i="1">
                <a:latin typeface="Courier New"/>
                <a:ea typeface="Courier New"/>
                <a:cs typeface="Courier New"/>
                <a:sym typeface="Courier New"/>
              </a:rPr>
              <a:t>k + j</a:t>
            </a:r>
            <a:r>
              <a:rPr b="1" i="1"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i="1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1"/>
            <a:r>
              <a:t>Uses the indices </a:t>
            </a:r>
            <a:r>
              <a:rPr b="1" i="1">
                <a:latin typeface="Courier New"/>
                <a:ea typeface="Courier New"/>
                <a:cs typeface="Courier New"/>
                <a:sym typeface="Courier New"/>
              </a:rPr>
              <a:t>k, k + 1, k + 4, k + 9, …</a:t>
            </a:r>
          </a:p>
        </p:txBody>
      </p:sp>
      <p:sp>
        <p:nvSpPr>
          <p:cNvPr id="127" name="FIGURE 22-7 A probe sequence of length five using quadratic probing"/>
          <p:cNvSpPr txBox="1"/>
          <p:nvPr/>
        </p:nvSpPr>
        <p:spPr>
          <a:xfrm>
            <a:off x="258233" y="5465248"/>
            <a:ext cx="5829956" cy="764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FIGURE 22-7 A probe sequence of length five using quadratic probing</a:t>
            </a:r>
          </a:p>
        </p:txBody>
      </p:sp>
      <p:pic>
        <p:nvPicPr>
          <p:cNvPr id="128" name="A diagram illustrates an array of 22 elements where the elements 3, 4, 7, 12, and 19 are highlighted. The highlighted elements are labeled as follows. k, k + 1, k + 2 squared, k + 3 squared, and k + 4 squared. &#10;&#10;Picture 2" descr="A diagram illustrates an array of 22 elements where the elements 3, 4, 7, 12, and 19 are highlighted. The highlighted elements are labeled as follows. k, k + 1, k + 2 squared, k + 3 squared, and k + 4 squared. 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599" y="4161704"/>
            <a:ext cx="8534401" cy="11033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132336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Example of quadratic probing: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Using a hash function of k % 7, add the following values to a hash table of size 7, using quadratic probing to resolve collisions: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	5, 12, 19, 26</a:t>
            </a:r>
          </a:p>
          <a:p>
            <a:pPr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8146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r>
              <a:t>Open Addressing with Double Hashing</a:t>
            </a:r>
          </a:p>
        </p:txBody>
      </p:sp>
      <p:sp>
        <p:nvSpPr>
          <p:cNvPr id="131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Linear probing and quadratic probing add increments to 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dirty="0"/>
              <a:t> to define a probe sequence</a:t>
            </a:r>
          </a:p>
          <a:p>
            <a:pPr lvl="1"/>
            <a:r>
              <a:rPr dirty="0"/>
              <a:t>Both are independent of the search key</a:t>
            </a:r>
          </a:p>
          <a:p>
            <a:r>
              <a:rPr dirty="0"/>
              <a:t>Double hashing uses a second hash function to compute these increments </a:t>
            </a:r>
          </a:p>
          <a:p>
            <a:pPr lvl="1"/>
            <a:r>
              <a:rPr dirty="0"/>
              <a:t>This is a key-dependent method.</a:t>
            </a:r>
          </a:p>
        </p:txBody>
      </p:sp>
    </p:spTree>
    <p:extLst>
      <p:ext uri="{BB962C8B-B14F-4D97-AF65-F5344CB8AC3E}">
        <p14:creationId xmlns:p14="http://schemas.microsoft.com/office/powerpoint/2010/main" val="34704596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r>
              <a:t>Open Addressing with Double Hashing</a:t>
            </a:r>
          </a:p>
        </p:txBody>
      </p:sp>
      <p:sp>
        <p:nvSpPr>
          <p:cNvPr id="134" name="FIGURE 22-8 The first three elements in a probe sequence generated by double hashing for the search key 16"/>
          <p:cNvSpPr txBox="1">
            <a:spLocks noGrp="1"/>
          </p:cNvSpPr>
          <p:nvPr>
            <p:ph type="body" sz="quarter" idx="1"/>
          </p:nvPr>
        </p:nvSpPr>
        <p:spPr>
          <a:xfrm>
            <a:off x="457200" y="5496300"/>
            <a:ext cx="8686800" cy="915716"/>
          </a:xfrm>
          <a:prstGeom prst="rect">
            <a:avLst/>
          </a:prstGeom>
        </p:spPr>
        <p:txBody>
          <a:bodyPr/>
          <a:lstStyle>
            <a:lvl1pPr defTabSz="521208">
              <a:defRPr sz="2508"/>
            </a:lvl1pPr>
          </a:lstStyle>
          <a:p>
            <a:r>
              <a:t>FIGURE 22-8 The first three elements in a probe sequence generated by double hashing for the search key 16</a:t>
            </a:r>
          </a:p>
        </p:txBody>
      </p:sp>
      <p:pic>
        <p:nvPicPr>
          <p:cNvPr id="135" name="A diagram illustrates 3 sections with a hash table of length 7.&#10;&#10;Picture 2" descr="A diagram illustrates 3 sections with a hash table of length 7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450" y="1293578"/>
            <a:ext cx="1965349" cy="322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A diagram illustrates 3 sections with a hash table of length 7.&#10;&#10;Picture 2" descr="A diagram illustrates 3 sections with a hash table of length 7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05943" y="1293578"/>
            <a:ext cx="2771800" cy="322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A diagram illustrates 3 sections with a hash table of length 7.&#10;&#10;Picture 2" descr="A diagram illustrates 3 sections with a hash table of length 7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4629" y="1293578"/>
            <a:ext cx="2983866" cy="3225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66396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Separate Chaining</a:t>
            </a:r>
          </a:p>
        </p:txBody>
      </p:sp>
      <p:sp>
        <p:nvSpPr>
          <p:cNvPr id="14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00" dirty="0"/>
              <a:t>Alter the structure of the hash table</a:t>
            </a:r>
          </a:p>
          <a:p>
            <a:pPr lvl="1"/>
            <a:r>
              <a:rPr sz="2400" dirty="0"/>
              <a:t>Each location can represent more than one value.</a:t>
            </a:r>
          </a:p>
          <a:p>
            <a:pPr lvl="1"/>
            <a:r>
              <a:rPr sz="2400" dirty="0"/>
              <a:t>Such a location is called a bucket</a:t>
            </a:r>
          </a:p>
          <a:p>
            <a:r>
              <a:rPr sz="2800" dirty="0"/>
              <a:t>Decide how to represent a bucket</a:t>
            </a:r>
          </a:p>
          <a:p>
            <a:pPr lvl="1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400" dirty="0"/>
              <a:t>list, sorted list</a:t>
            </a:r>
          </a:p>
          <a:p>
            <a:pPr lvl="1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400" dirty="0"/>
              <a:t>array</a:t>
            </a:r>
          </a:p>
          <a:p>
            <a:pPr lvl="1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400" dirty="0"/>
              <a:t>linked nodes</a:t>
            </a:r>
          </a:p>
          <a:p>
            <a:pPr lvl="1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400" dirty="0"/>
              <a:t>vector</a:t>
            </a:r>
          </a:p>
        </p:txBody>
      </p:sp>
      <p:pic>
        <p:nvPicPr>
          <p:cNvPr id="144" name="A diagram illustrates a hash table with a location points to a node in the linked list. The node has 3 parts. The first part is referenced by a key, the second part is reference by a value and the third part points to the next node in the list. &#10;&#10;Picture 2" descr="A diagram illustrates a hash table with a location points to a node in the linked list. The node has 3 parts. The first part is referenced by a key, the second part is reference by a value and the third part points to the next node in the list. 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2692" y="3143759"/>
            <a:ext cx="3950958" cy="2184316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FIGURE 22-9 A hash table for use with separate chaining; each bucket is a chain of linked nodes"/>
          <p:cNvSpPr txBox="1"/>
          <p:nvPr/>
        </p:nvSpPr>
        <p:spPr>
          <a:xfrm>
            <a:off x="4790173" y="5252425"/>
            <a:ext cx="4235997" cy="1126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b">
            <a:normAutofit lnSpcReduction="10000"/>
          </a:bodyPr>
          <a:lstStyle>
            <a:lvl1pPr defTabSz="448055">
              <a:defRPr sz="2156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FIGURE 22-9 A hash table for use with separate chaining; each bucket is a chain of linked nodes</a:t>
            </a:r>
          </a:p>
        </p:txBody>
      </p:sp>
    </p:spTree>
    <p:extLst>
      <p:ext uri="{BB962C8B-B14F-4D97-AF65-F5344CB8AC3E}">
        <p14:creationId xmlns:p14="http://schemas.microsoft.com/office/powerpoint/2010/main" val="55165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Separate Chaining</a:t>
            </a:r>
          </a:p>
        </p:txBody>
      </p:sp>
      <p:sp>
        <p:nvSpPr>
          <p:cNvPr id="148" name="FIGURE 22-10a Inserting a new entry into a linked bucket according to the nature of the integer search keys"/>
          <p:cNvSpPr txBox="1">
            <a:spLocks noGrp="1"/>
          </p:cNvSpPr>
          <p:nvPr>
            <p:ph type="body" sz="quarter" idx="1"/>
          </p:nvPr>
        </p:nvSpPr>
        <p:spPr>
          <a:xfrm>
            <a:off x="457200" y="5604201"/>
            <a:ext cx="8229600" cy="807815"/>
          </a:xfrm>
          <a:prstGeom prst="rect">
            <a:avLst/>
          </a:prstGeom>
        </p:spPr>
        <p:txBody>
          <a:bodyPr/>
          <a:lstStyle>
            <a:lvl1pPr defTabSz="448055">
              <a:defRPr sz="2156"/>
            </a:lvl1pPr>
          </a:lstStyle>
          <a:p>
            <a:r>
              <a:t>FIGURE 22-10a Inserting a new entry into a linked bucket according to the nature of the integer search keys</a:t>
            </a:r>
          </a:p>
        </p:txBody>
      </p:sp>
      <p:pic>
        <p:nvPicPr>
          <p:cNvPr id="149" name="A diagram illustrates 3 sections with a hash table. A location in the hash table points to a linked list consisting of 3 nodes. Each node has 3 parts as follows. key, value, and a pointer to the next node. unsorted and possibly duplicate keys. When duplicate search keys are allowed, ass an entry to the beginning of an unsorted chain.&#10;&#10;Picture 2" descr="A diagram illustrates 3 sections with a hash table. A location in the hash table points to a linked list consisting of 3 nodes. Each node has 3 parts as follows. key, value, and a pointer to the next node. unsorted and possibly duplicate keys. When duplicate search keys are allowed, ass an entry to the beginning of an unsorted chain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435" y="1508749"/>
            <a:ext cx="7933764" cy="33945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969737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Separate Chaining</a:t>
            </a:r>
          </a:p>
        </p:txBody>
      </p:sp>
      <p:sp>
        <p:nvSpPr>
          <p:cNvPr id="152" name="FIGURE 22-10b Inserting a new entry into a linked bucket according to the nature of the integer search keys"/>
          <p:cNvSpPr txBox="1">
            <a:spLocks noGrp="1"/>
          </p:cNvSpPr>
          <p:nvPr>
            <p:ph type="body" sz="quarter" idx="1"/>
          </p:nvPr>
        </p:nvSpPr>
        <p:spPr>
          <a:xfrm>
            <a:off x="457200" y="5604201"/>
            <a:ext cx="8229600" cy="807815"/>
          </a:xfrm>
          <a:prstGeom prst="rect">
            <a:avLst/>
          </a:prstGeom>
        </p:spPr>
        <p:txBody>
          <a:bodyPr/>
          <a:lstStyle>
            <a:lvl1pPr defTabSz="448055">
              <a:defRPr sz="2156"/>
            </a:lvl1pPr>
          </a:lstStyle>
          <a:p>
            <a:r>
              <a:t>FIGURE 22-10b Inserting a new entry into a linked bucket according to the nature of the integer search keys</a:t>
            </a:r>
          </a:p>
        </p:txBody>
      </p:sp>
      <p:pic>
        <p:nvPicPr>
          <p:cNvPr id="153" name="A diagram illustrates 3 sections with a hash table. A location in the hash table points to a linked list consisting of 3 nodes. Each node has 3 parts as follows. key, value, and a pointer to the next node. Unsorted and distinct keys. When search keys are distinct, ass an entry to the end of an unsorted chain." descr="A diagram illustrates 3 sections with a hash table. A location in the hash table points to a linked list consisting of 3 nodes. Each node has 3 parts as follows. key, value, and a pointer to the next node. Unsorted and distinct keys. When search keys are distinct, ass an entry to the end of an unsorted chain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834" y="1506741"/>
            <a:ext cx="8762332" cy="33985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90951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Separate Chaining</a:t>
            </a:r>
          </a:p>
        </p:txBody>
      </p:sp>
      <p:sp>
        <p:nvSpPr>
          <p:cNvPr id="156" name="FIGURE 22-10c Inserting a new entry into a linked bucket according to the nature of the integer search keys"/>
          <p:cNvSpPr txBox="1">
            <a:spLocks noGrp="1"/>
          </p:cNvSpPr>
          <p:nvPr>
            <p:ph type="body" sz="quarter" idx="1"/>
          </p:nvPr>
        </p:nvSpPr>
        <p:spPr>
          <a:xfrm>
            <a:off x="443971" y="5719972"/>
            <a:ext cx="8229601" cy="709737"/>
          </a:xfrm>
          <a:prstGeom prst="rect">
            <a:avLst/>
          </a:prstGeom>
        </p:spPr>
        <p:txBody>
          <a:bodyPr/>
          <a:lstStyle>
            <a:lvl1pPr defTabSz="384047">
              <a:defRPr sz="1848"/>
            </a:lvl1pPr>
          </a:lstStyle>
          <a:p>
            <a:r>
              <a:t>FIGURE 22-10c Inserting a new entry into a linked bucket according to the nature of the integer search keys</a:t>
            </a:r>
          </a:p>
        </p:txBody>
      </p:sp>
      <p:pic>
        <p:nvPicPr>
          <p:cNvPr id="157" name="A diagram illustrates 3 sections with a hash table. A location in the hash table points to a linked list consisting of 3 nodes. Each node has 3 parts as follows. key, value, and a pointer to the next node. Sorted and distinct keys. When the search keys are distinct, add an entry in sorted order to a sorted chain." descr="A diagram illustrates 3 sections with a hash table. A location in the hash table points to a linked list consisting of 3 nodes. Each node has 3 parts as follows. key, value, and a pointer to the next node. Sorted and distinct keys. When the search keys are distinct, add an entry in sorted order to a sorted chain.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435" y="1450649"/>
            <a:ext cx="7908719" cy="33725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472295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 Shape">
            <a:extLst>
              <a:ext uri="{FF2B5EF4-FFF2-40B4-BE49-F238E27FC236}">
                <a16:creationId xmlns:a16="http://schemas.microsoft.com/office/drawing/2014/main" id="{E889BB12-B173-426B-B94C-D3881732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efficiency of add()?</a:t>
            </a:r>
          </a:p>
        </p:txBody>
      </p:sp>
      <p:sp>
        <p:nvSpPr>
          <p:cNvPr id="3" name="TPAnswers" title="Answer Text Shape">
            <a:extLst>
              <a:ext uri="{FF2B5EF4-FFF2-40B4-BE49-F238E27FC236}">
                <a16:creationId xmlns:a16="http://schemas.microsoft.com/office/drawing/2014/main" id="{EEB96E7A-2E05-4788-8984-4FF3884594D6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11700" y="2009725"/>
            <a:ext cx="4260300" cy="3416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O(1)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O(log n)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O(n)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O(log n)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O(n log n)</a:t>
            </a:r>
          </a:p>
        </p:txBody>
      </p:sp>
      <p:sp>
        <p:nvSpPr>
          <p:cNvPr id="4" name="TPPolling">
            <a:extLst>
              <a:ext uri="{FF2B5EF4-FFF2-40B4-BE49-F238E27FC236}">
                <a16:creationId xmlns:a16="http://schemas.microsoft.com/office/drawing/2014/main" id="{5F9227C5-226A-4052-9524-6A9AFF6BA816}"/>
              </a:ext>
            </a:extLst>
          </p:cNvPr>
          <p:cNvSpPr/>
          <p:nvPr/>
        </p:nvSpPr>
        <p:spPr>
          <a:xfrm>
            <a:off x="0" y="85725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1">
            <a:extLst>
              <a:ext uri="{FF2B5EF4-FFF2-40B4-BE49-F238E27FC236}">
                <a16:creationId xmlns:a16="http://schemas.microsoft.com/office/drawing/2014/main" id="{8EE31653-B980-47A7-BD23-4C3A43A85A0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34926" y="3276600"/>
            <a:ext cx="1298674" cy="53340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2749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Example of separate chaining: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Using a hash function of k % 7, add the following values to a hash table of size 7, using separate chaining to resolve collisions: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	5, 24, 14, 12, 19</a:t>
            </a:r>
          </a:p>
          <a:p>
            <a:pPr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846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Efficiency of Hashing</a:t>
            </a:r>
          </a:p>
        </p:txBody>
      </p:sp>
      <p:sp>
        <p:nvSpPr>
          <p:cNvPr id="50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193774" y="1106887"/>
            <a:ext cx="8642152" cy="5031976"/>
          </a:xfrm>
          <a:prstGeom prst="rect">
            <a:avLst/>
          </a:prstGeom>
        </p:spPr>
        <p:txBody>
          <a:bodyPr/>
          <a:lstStyle/>
          <a:p>
            <a:r>
              <a:t>Observations about the time efficiency of these operations</a:t>
            </a:r>
          </a:p>
          <a:p>
            <a:pPr lvl="1"/>
            <a:r>
              <a:t>Successful retrieval/removal has same efficiency as successful search</a:t>
            </a:r>
          </a:p>
          <a:p>
            <a:pPr lvl="1"/>
            <a:r>
              <a:t>Unsuccessful retrieval/removal has same efficiency as unsuccessful search</a:t>
            </a:r>
          </a:p>
          <a:p>
            <a:pPr lvl="1"/>
            <a:r>
              <a:t>Successful addition has same efficiency as unsuccessful search</a:t>
            </a:r>
          </a:p>
          <a:p>
            <a:pPr lvl="1"/>
            <a:r>
              <a:t>Unsuccessful addition has same efficiency as successful search</a:t>
            </a:r>
          </a:p>
        </p:txBody>
      </p:sp>
    </p:spTree>
    <p:extLst>
      <p:ext uri="{BB962C8B-B14F-4D97-AF65-F5344CB8AC3E}">
        <p14:creationId xmlns:p14="http://schemas.microsoft.com/office/powerpoint/2010/main" val="30394900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Load Factor</a:t>
            </a:r>
          </a:p>
        </p:txBody>
      </p:sp>
      <p:sp>
        <p:nvSpPr>
          <p:cNvPr id="5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Definition of load factor:</a:t>
            </a:r>
          </a:p>
          <a:p>
            <a:endParaRPr/>
          </a:p>
          <a:p>
            <a:endParaRPr/>
          </a:p>
          <a:p>
            <a:endParaRPr/>
          </a:p>
          <a:p>
            <a:pPr lvl="1"/>
            <a:r>
              <a:t>Never negative</a:t>
            </a:r>
          </a:p>
          <a:p>
            <a:pPr lvl="1"/>
            <a:r>
              <a:t>For open addressing,  1 ≥ </a:t>
            </a:r>
            <a:r>
              <a:rPr sz="2600"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</a:p>
          <a:p>
            <a:pPr lvl="1"/>
            <a:r>
              <a:t>For  separate chaining, </a:t>
            </a:r>
            <a:r>
              <a:rPr sz="2600"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t> has no maximum value</a:t>
            </a:r>
          </a:p>
          <a:p>
            <a:pPr lvl="1"/>
            <a:r>
              <a:t>Restricting size of </a:t>
            </a:r>
            <a:r>
              <a:rPr sz="2600"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t> improves performance</a:t>
            </a:r>
          </a:p>
        </p:txBody>
      </p:sp>
      <p:pic>
        <p:nvPicPr>
          <p:cNvPr id="54" name="Lambda is equal to the number of entries in the dictionary divided by the number of locations in the hash table" descr="Lambda is equal to the number of entries in the dictionary divided by the number of locations in the hash tabl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780" y="2133600"/>
            <a:ext cx="6789737" cy="12033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328314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4087">
              <a:defRPr sz="3387"/>
            </a:lvl1pPr>
          </a:lstStyle>
          <a:p>
            <a:r>
              <a:t>Comparing Schemes for Collision Resolution</a:t>
            </a:r>
          </a:p>
        </p:txBody>
      </p:sp>
      <p:sp>
        <p:nvSpPr>
          <p:cNvPr id="97" name="FIGURE 23-4 The average number of comparisons required by a search of the hash table versus the load factor λ for four collision resolution techniques"/>
          <p:cNvSpPr txBox="1">
            <a:spLocks noGrp="1"/>
          </p:cNvSpPr>
          <p:nvPr>
            <p:ph type="body" sz="quarter" idx="1"/>
          </p:nvPr>
        </p:nvSpPr>
        <p:spPr>
          <a:xfrm>
            <a:off x="465731" y="5501495"/>
            <a:ext cx="5571134" cy="123348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393192">
              <a:defRPr sz="1892"/>
            </a:lvl1pPr>
          </a:lstStyle>
          <a:p>
            <a:r>
              <a:rPr dirty="0"/>
              <a:t>FIGURE 23-4 The average number of comparisons required by a search of the hash table versus the load factor λ for four collision resolution techniques</a:t>
            </a:r>
          </a:p>
        </p:txBody>
      </p:sp>
      <p:pic>
        <p:nvPicPr>
          <p:cNvPr id="98" name="A diagram illustrates 2 graphs that depict the following. Linear probing, Quadratic probing or double hashing, and Separate chaining.A Successful search" descr="A diagram illustrates 2 graphs that depict the following. Linear probing, Quadratic probing or double hashing, and Separate chaining.A Successful search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971" y="966271"/>
            <a:ext cx="3443614" cy="4552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A diagram illustrates 2 graphs that depict the following. Linear probing, Quadratic probing or double hashing, and Separate chaining.An unsuccessful search" descr="A diagram illustrates 2 graphs that depict the following. Linear probing, Quadratic probing or double hashing, and Separate chaining.An unsuccessful search"/>
          <p:cNvPicPr>
            <a:picLocks noChangeAspect="1"/>
          </p:cNvPicPr>
          <p:nvPr/>
        </p:nvPicPr>
        <p:blipFill>
          <a:blip r:embed="rId3">
            <a:extLst/>
          </a:blip>
          <a:srcRect r="47940"/>
          <a:stretch>
            <a:fillRect/>
          </a:stretch>
        </p:blipFill>
        <p:spPr>
          <a:xfrm>
            <a:off x="4767567" y="919936"/>
            <a:ext cx="3507124" cy="4552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A diagram illustrates 2 graphs that depict the following. Linear probing, Quadratic probing or double hashing, and Separate chaining.Chart legend." descr="A diagram illustrates 2 graphs that depict the following. Linear probing, Quadratic probing or double hashing, and Separate chaining.Chart legend."/>
          <p:cNvPicPr>
            <a:picLocks noChangeAspect="1"/>
          </p:cNvPicPr>
          <p:nvPr/>
        </p:nvPicPr>
        <p:blipFill>
          <a:blip r:embed="rId3">
            <a:extLst/>
          </a:blip>
          <a:srcRect l="55303" t="29123" r="1518" b="38227"/>
          <a:stretch>
            <a:fillRect/>
          </a:stretch>
        </p:blipFill>
        <p:spPr>
          <a:xfrm>
            <a:off x="6801764" y="5417919"/>
            <a:ext cx="1930859" cy="9865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894858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Rehashing</a:t>
            </a:r>
          </a:p>
        </p:txBody>
      </p:sp>
      <p:sp>
        <p:nvSpPr>
          <p:cNvPr id="9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the load factor </a:t>
            </a:r>
            <a:r>
              <a:rPr sz="2700" b="1"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t> becomes too large must resize the hash table</a:t>
            </a:r>
          </a:p>
          <a:p>
            <a:r>
              <a:t>Compute the table’s new size</a:t>
            </a:r>
          </a:p>
          <a:p>
            <a:pPr lvl="1"/>
            <a:r>
              <a:t>Double its present size</a:t>
            </a:r>
          </a:p>
          <a:p>
            <a:pPr lvl="1"/>
            <a:r>
              <a:t>Increase the result to the next prime number</a:t>
            </a:r>
          </a:p>
          <a:p>
            <a:pPr lvl="1"/>
            <a:r>
              <a:t>Use method  add to add the current entries in dictionary to new hash table</a:t>
            </a:r>
          </a:p>
        </p:txBody>
      </p:sp>
    </p:spTree>
    <p:extLst>
      <p:ext uri="{BB962C8B-B14F-4D97-AF65-F5344CB8AC3E}">
        <p14:creationId xmlns:p14="http://schemas.microsoft.com/office/powerpoint/2010/main" val="2053669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2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 Shape">
            <a:extLst>
              <a:ext uri="{FF2B5EF4-FFF2-40B4-BE49-F238E27FC236}">
                <a16:creationId xmlns:a16="http://schemas.microsoft.com/office/drawing/2014/main" id="{E889BB12-B173-426B-B94C-D3881732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efficiency of </a:t>
            </a:r>
            <a:r>
              <a:rPr lang="en-US" dirty="0" err="1"/>
              <a:t>getValue</a:t>
            </a:r>
            <a:r>
              <a:rPr lang="en-US" dirty="0"/>
              <a:t>()?</a:t>
            </a:r>
          </a:p>
        </p:txBody>
      </p:sp>
      <p:sp>
        <p:nvSpPr>
          <p:cNvPr id="3" name="TPAnswers" title="Answer Text Shape">
            <a:extLst>
              <a:ext uri="{FF2B5EF4-FFF2-40B4-BE49-F238E27FC236}">
                <a16:creationId xmlns:a16="http://schemas.microsoft.com/office/drawing/2014/main" id="{EEB96E7A-2E05-4788-8984-4FF3884594D6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11700" y="2009725"/>
            <a:ext cx="4260300" cy="3416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O(1)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O(log n)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O(n)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O(log n)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O(n log n)</a:t>
            </a:r>
          </a:p>
        </p:txBody>
      </p:sp>
      <p:sp>
        <p:nvSpPr>
          <p:cNvPr id="4" name="TPPolling">
            <a:extLst>
              <a:ext uri="{FF2B5EF4-FFF2-40B4-BE49-F238E27FC236}">
                <a16:creationId xmlns:a16="http://schemas.microsoft.com/office/drawing/2014/main" id="{5F9227C5-226A-4052-9524-6A9AFF6BA816}"/>
              </a:ext>
            </a:extLst>
          </p:cNvPr>
          <p:cNvSpPr/>
          <p:nvPr/>
        </p:nvSpPr>
        <p:spPr>
          <a:xfrm>
            <a:off x="0" y="85725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1">
            <a:extLst>
              <a:ext uri="{FF2B5EF4-FFF2-40B4-BE49-F238E27FC236}">
                <a16:creationId xmlns:a16="http://schemas.microsoft.com/office/drawing/2014/main" id="{EB799FE9-4B1F-4451-AC8D-65167B6128B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34926" y="3276600"/>
            <a:ext cx="1146274" cy="45720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54976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 Shape">
            <a:extLst>
              <a:ext uri="{FF2B5EF4-FFF2-40B4-BE49-F238E27FC236}">
                <a16:creationId xmlns:a16="http://schemas.microsoft.com/office/drawing/2014/main" id="{E889BB12-B173-426B-B94C-D3881732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efficiency of remove()?</a:t>
            </a:r>
          </a:p>
        </p:txBody>
      </p:sp>
      <p:sp>
        <p:nvSpPr>
          <p:cNvPr id="3" name="TPAnswers" title="Answer Text Shape">
            <a:extLst>
              <a:ext uri="{FF2B5EF4-FFF2-40B4-BE49-F238E27FC236}">
                <a16:creationId xmlns:a16="http://schemas.microsoft.com/office/drawing/2014/main" id="{EEB96E7A-2E05-4788-8984-4FF3884594D6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11700" y="2009725"/>
            <a:ext cx="4260300" cy="3416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O(1)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O(log n)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O(n)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O(log n)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O(n log n)</a:t>
            </a:r>
          </a:p>
        </p:txBody>
      </p:sp>
      <p:sp>
        <p:nvSpPr>
          <p:cNvPr id="4" name="TPPolling">
            <a:extLst>
              <a:ext uri="{FF2B5EF4-FFF2-40B4-BE49-F238E27FC236}">
                <a16:creationId xmlns:a16="http://schemas.microsoft.com/office/drawing/2014/main" id="{5F9227C5-226A-4052-9524-6A9AFF6BA816}"/>
              </a:ext>
            </a:extLst>
          </p:cNvPr>
          <p:cNvSpPr/>
          <p:nvPr/>
        </p:nvSpPr>
        <p:spPr>
          <a:xfrm>
            <a:off x="0" y="85725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1">
            <a:extLst>
              <a:ext uri="{FF2B5EF4-FFF2-40B4-BE49-F238E27FC236}">
                <a16:creationId xmlns:a16="http://schemas.microsoft.com/office/drawing/2014/main" id="{138FF907-6A3D-464B-B14C-B0D55E33D4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48781" y="3276600"/>
            <a:ext cx="980019" cy="53340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58778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7DCD-0797-421D-ADDA-2D3D337C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Sorted-array</a:t>
            </a:r>
            <a:r>
              <a:rPr lang="en-US" dirty="0"/>
              <a:t> implementation: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22811-05D9-4C17-9C3E-B14821F94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As you read, ask yourself "what is the time complexity?"</a:t>
            </a:r>
          </a:p>
          <a:p>
            <a:endParaRPr lang="en-US" dirty="0"/>
          </a:p>
          <a:p>
            <a:r>
              <a:rPr lang="en-US" dirty="0"/>
              <a:t>When adding, search for the key.</a:t>
            </a:r>
          </a:p>
          <a:p>
            <a:pPr lvl="1"/>
            <a:r>
              <a:rPr lang="en-US" dirty="0"/>
              <a:t>If found, update the value</a:t>
            </a:r>
          </a:p>
          <a:p>
            <a:pPr lvl="1"/>
            <a:r>
              <a:rPr lang="en-US" dirty="0"/>
              <a:t>If not found, insert the key-value pair, </a:t>
            </a:r>
            <a:r>
              <a:rPr lang="en-US" u="sng" dirty="0"/>
              <a:t>shifting elements to make room</a:t>
            </a:r>
          </a:p>
          <a:p>
            <a:r>
              <a:rPr lang="en-US" dirty="0"/>
              <a:t>When getting, search for the key.</a:t>
            </a:r>
          </a:p>
          <a:p>
            <a:pPr lvl="1"/>
            <a:r>
              <a:rPr lang="en-US" dirty="0"/>
              <a:t>If found, return the value</a:t>
            </a:r>
          </a:p>
          <a:p>
            <a:pPr lvl="1"/>
            <a:r>
              <a:rPr lang="en-US" dirty="0"/>
              <a:t>If not found, return null</a:t>
            </a:r>
          </a:p>
          <a:p>
            <a:r>
              <a:rPr lang="en-US" dirty="0"/>
              <a:t>When removing, search for the key.</a:t>
            </a:r>
          </a:p>
          <a:p>
            <a:pPr lvl="1"/>
            <a:r>
              <a:rPr lang="en-US" dirty="0"/>
              <a:t>If found, </a:t>
            </a:r>
            <a:r>
              <a:rPr lang="en-US" u="sng" dirty="0"/>
              <a:t>shift elements to remove the entry</a:t>
            </a:r>
            <a:r>
              <a:rPr lang="en-US" dirty="0"/>
              <a:t>, return the key's value</a:t>
            </a:r>
          </a:p>
          <a:p>
            <a:pPr lvl="1"/>
            <a:r>
              <a:rPr lang="en-US" dirty="0"/>
              <a:t>If not found, return null</a:t>
            </a:r>
          </a:p>
        </p:txBody>
      </p:sp>
    </p:spTree>
    <p:extLst>
      <p:ext uri="{BB962C8B-B14F-4D97-AF65-F5344CB8AC3E}">
        <p14:creationId xmlns:p14="http://schemas.microsoft.com/office/powerpoint/2010/main" val="15753557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 Shape">
            <a:extLst>
              <a:ext uri="{FF2B5EF4-FFF2-40B4-BE49-F238E27FC236}">
                <a16:creationId xmlns:a16="http://schemas.microsoft.com/office/drawing/2014/main" id="{E889BB12-B173-426B-B94C-D3881732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efficiency of add()?</a:t>
            </a:r>
          </a:p>
        </p:txBody>
      </p:sp>
      <p:sp>
        <p:nvSpPr>
          <p:cNvPr id="3" name="TPAnswers" title="Answer Text Shape">
            <a:extLst>
              <a:ext uri="{FF2B5EF4-FFF2-40B4-BE49-F238E27FC236}">
                <a16:creationId xmlns:a16="http://schemas.microsoft.com/office/drawing/2014/main" id="{EEB96E7A-2E05-4788-8984-4FF3884594D6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11700" y="2009725"/>
            <a:ext cx="4260300" cy="3416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O(1)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O(log n)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O(n)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O(log n)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dirty="0"/>
              <a:t>O(n log n)</a:t>
            </a:r>
          </a:p>
        </p:txBody>
      </p:sp>
      <p:sp>
        <p:nvSpPr>
          <p:cNvPr id="4" name="TPPolling">
            <a:extLst>
              <a:ext uri="{FF2B5EF4-FFF2-40B4-BE49-F238E27FC236}">
                <a16:creationId xmlns:a16="http://schemas.microsoft.com/office/drawing/2014/main" id="{5F9227C5-226A-4052-9524-6A9AFF6BA816}"/>
              </a:ext>
            </a:extLst>
          </p:cNvPr>
          <p:cNvSpPr/>
          <p:nvPr/>
        </p:nvSpPr>
        <p:spPr>
          <a:xfrm>
            <a:off x="0" y="85725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1">
            <a:extLst>
              <a:ext uri="{FF2B5EF4-FFF2-40B4-BE49-F238E27FC236}">
                <a16:creationId xmlns:a16="http://schemas.microsoft.com/office/drawing/2014/main" id="{8EE31653-B980-47A7-BD23-4C3A43A85A0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34926" y="3276600"/>
            <a:ext cx="1298674" cy="53340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08111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EgROsvYJr9WlM1wRei0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6xg7Dt6H5Yz7z7DT3FG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2pIhzqOomffMJobGx7WB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Zh0mnJPcxXhtguRpmTGS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kSMneHn7yrNI37IUbHZbP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YisUkgadgIqnX8zZu7Ppp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FyrKHrIYTvM1UtVkn7Xkb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iF9AlbcRmpT8DUszyJvh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We54aJHs4EAfMB75wL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8LQ0RNyeOUgm4dmg727FX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2EGYrDYvMNeOse3jW8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o2HWuJV9V0smEon833pS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jTHnLPpJTtpjhOmaO7APo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zPoT13JbwJyJILYBGNzMS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PuaqH871DqlPjSYRNl0I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Ly5AbdqNgCBf0UJBmA3u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nSs6CO0dMam9JBk6XUBQ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e3R47cZpEszDac84BBM3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TRa7ggC9TgYEEpfxHOdmv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z6r8XTiZ36SNaZT0VJNvz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vyJO4UYPuVYh4G8iJQUc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aDbSJvOQYWtWxGbyfln2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vo4Ium2FZAvgeaSXL2Av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dmHq0BQ1hpzXQZzFl9NZ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3wRDPQI7iQcqObivc0XF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mzPbYz0efPNzsEU8Y1bzh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7EzKt2EAZdYPGW2rQgHT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oQmxoneZL6N5saCe5YAE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DXY5xaURne6gJoWDgm0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2BtRPCaIjobNfIzphGOR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mUTP9kjiP9IBlueIyK9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stFmeZFbADCK7WVM1n0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Ew7eV3Yf65l1rspaM6k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Y7C9JbeBmvHCbxp1qMTk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ZAniMMJL3JzNWx8jWGW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gJGtwBehFtG5s8EyLctmk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hREtCENoVH5wIQHOgavt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TIuptKbut6eYrOP3ZAuhy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VqNQWWiRQT1YWYca2dr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hJpSYcbVZ7HUIyZGTeyaf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5pQS4Mpr36K1EGnYXJ7W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4dpdt8ZS4JTEZ268ovx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9HUjiVgO3ixj5MFEzWj4d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hL2oWRBIriIJUwvUadJ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879Xa5DQyah1pW5lDQq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llUgrtPzeZmtp9hUZodl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mR89EL5l9FQpGuGq7SR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mq6mDfekQFA6KxoijaO8D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NzJAqiX5sYaQ0q1N1vR0j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giWWh8NI3U59CxC3PVnKd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WTxXgw8ihDTNirDu1PiJV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LQOtaYFWDyNEm2okRhzLD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fPebplUxstGG8G9MlaCk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E4A5GY0a9CjBYfZzk25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YGUHa4Vo8jrTPA6Ofdzri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ZyBZkxJBNCN0cZvZL09X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3O5axlBhiUfGFoGnvT5L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H9ETK5OwD1sC6C0wzNQ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9VI8RHFmxuKWn0TsQcto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FdLAKvmvXail30JaCd7Qh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XR9fZD7XEx72tHWx6cjRz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sAj0ahdYmykbgTqvvJoZ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0V1Wiyq8TI2mgrCoimzhq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14FEDEBDEDA34BC384B1F1A41C82F3F9&lt;/guid&gt;&#10;        &lt;description /&gt;&#10;        &lt;date&gt;10/29/2017 1:56:44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1927783EBCEF4DD3868215F269E1D417&lt;/guid&gt;&#10;            &lt;repollguid&gt;1D3E901629954CCE9197DC3872D88976&lt;/repollguid&gt;&#10;            &lt;sourceid&gt;AA27F04B436C4DFC9E3A3A8EABCCEDEE&lt;/sourceid&gt;&#10;            &lt;questiontext&gt;What is the efficiency of add()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DE6C5A9C6E6D4CCC9A0CF4EB8044BBFC&lt;/guid&gt;&#10;                    &lt;answertext&gt;O(1)&lt;/answertext&gt;&#10;                    &lt;valuetype&gt;-1&lt;/valuetype&gt;&#10;                &lt;/answer&gt;&#10;                &lt;answer&gt;&#10;                    &lt;guid&gt;288B1E7E4D214AB6AEB52E40AF9E28D2&lt;/guid&gt;&#10;                    &lt;answertext&gt;O(log n)&lt;/answertext&gt;&#10;                    &lt;valuetype&gt;-1&lt;/valuetype&gt;&#10;                &lt;/answer&gt;&#10;                &lt;answer&gt;&#10;                    &lt;guid&gt;813E336E7BF844F39F487CC6533D2984&lt;/guid&gt;&#10;                    &lt;answertext&gt;O(n)&lt;/answertext&gt;&#10;                    &lt;valuetype&gt;1&lt;/valuetype&gt;&#10;                &lt;/answer&gt;&#10;                &lt;answer&gt;&#10;                    &lt;guid&gt;15DF7E6361FE45EFB2A9BD297950647C&lt;/guid&gt;&#10;                    &lt;answertext&gt;O(log n)&lt;/answertext&gt;&#10;                    &lt;valuetype&gt;-1&lt;/valuetype&gt;&#10;                &lt;/answer&gt;&#10;                &lt;answer&gt;&#10;                    &lt;guid&gt;505B6F0221E548DE9FFD3DA86C908228&lt;/guid&gt;&#10;                    &lt;answertext&gt;O(n log n)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  <p:tag name="RESULTS" val="What is the efficiency of add()?[;crlf;]17[;]18[;]17[;]False[;]12[;][;crlf;]2.41176470588235[;]3[;]0.911290199107627[;]0.830449826989619[;crlf;]5[;]-1[;]O(1)1[;]O(1)[;][;crlf;]0[;]-1[;]O(log n)2[;]O(log n)[;][;crlf;]12[;]1[;]O(n)3[;]O(n)[;][;crlf;]0[;]-1[;]O(log n)4[;]O(log n)[;][;crlf;]0[;]-1[;]O(n log n)5[;]O(n log n)[;]"/>
  <p:tag name="HASRESULTS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xl98tW482U5y9yxXQxUeK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14FEDEBDEDA34BC384B1F1A41C82F3F9&lt;/guid&gt;&#10;        &lt;description /&gt;&#10;        &lt;date&gt;10/29/2017 1:56:44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4A8B73C30E8047FEA130EA66C22BF18E&lt;/guid&gt;&#10;            &lt;repollguid&gt;1D3E901629954CCE9197DC3872D88976&lt;/repollguid&gt;&#10;            &lt;sourceid&gt;AA27F04B436C4DFC9E3A3A8EABCCEDEE&lt;/sourceid&gt;&#10;            &lt;questiontext&gt;What is the efficiency of getValue()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DE6C5A9C6E6D4CCC9A0CF4EB8044BBFC&lt;/guid&gt;&#10;                    &lt;answertext&gt;O(1)&lt;/answertext&gt;&#10;                    &lt;valuetype&gt;-1&lt;/valuetype&gt;&#10;                &lt;/answer&gt;&#10;                &lt;answer&gt;&#10;                    &lt;guid&gt;288B1E7E4D214AB6AEB52E40AF9E28D2&lt;/guid&gt;&#10;                    &lt;answertext&gt;O(log n)&lt;/answertext&gt;&#10;                    &lt;valuetype&gt;-1&lt;/valuetype&gt;&#10;                &lt;/answer&gt;&#10;                &lt;answer&gt;&#10;                    &lt;guid&gt;813E336E7BF844F39F487CC6533D2984&lt;/guid&gt;&#10;                    &lt;answertext&gt;O(n)&lt;/answertext&gt;&#10;                    &lt;valuetype&gt;1&lt;/valuetype&gt;&#10;                &lt;/answer&gt;&#10;                &lt;answer&gt;&#10;                    &lt;guid&gt;15DF7E6361FE45EFB2A9BD297950647C&lt;/guid&gt;&#10;                    &lt;answertext&gt;O(log n)&lt;/answertext&gt;&#10;                    &lt;valuetype&gt;-1&lt;/valuetype&gt;&#10;                &lt;/answer&gt;&#10;                &lt;answer&gt;&#10;                    &lt;guid&gt;505B6F0221E548DE9FFD3DA86C908228&lt;/guid&gt;&#10;                    &lt;answertext&gt;O(n log n)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RESULTS" val="What is the efficiency of getValue()?[;crlf;]16[;]18[;]16[;]False[;]16[;][;crlf;]3[;]3[;]0[;]0[;crlf;]0[;]-1[;]O(1)1[;]O(1)[;][;crlf;]0[;]-1[;]O(log n)2[;]O(log n)[;][;crlf;]16[;]1[;]O(n)3[;]O(n)[;][;crlf;]0[;]-1[;]O(log n)4[;]O(log n)[;][;crlf;]0[;]-1[;]O(n log n)5[;]O(n log n)[;]"/>
  <p:tag name="HASRESULTS" val="True"/>
  <p:tag name="LIVECHARTING" val="False"/>
  <p:tag name="AUTOOPENPOLL" val="True"/>
  <p:tag name="AUTOFORMATCHART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14FEDEBDEDA34BC384B1F1A41C82F3F9&lt;/guid&gt;&#10;        &lt;description /&gt;&#10;        &lt;date&gt;10/29/2017 1:56:44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E30C8B1D8EE646A09218D13CEC34CCA4&lt;/guid&gt;&#10;            &lt;repollguid&gt;1D3E901629954CCE9197DC3872D88976&lt;/repollguid&gt;&#10;            &lt;sourceid&gt;AA27F04B436C4DFC9E3A3A8EABCCEDEE&lt;/sourceid&gt;&#10;            &lt;questiontext&gt;What is the efficiency of remove()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DE6C5A9C6E6D4CCC9A0CF4EB8044BBFC&lt;/guid&gt;&#10;                    &lt;answertext&gt;O(1)&lt;/answertext&gt;&#10;                    &lt;valuetype&gt;-1&lt;/valuetype&gt;&#10;                &lt;/answer&gt;&#10;                &lt;answer&gt;&#10;                    &lt;guid&gt;288B1E7E4D214AB6AEB52E40AF9E28D2&lt;/guid&gt;&#10;                    &lt;answertext&gt;O(log n)&lt;/answertext&gt;&#10;                    &lt;valuetype&gt;-1&lt;/valuetype&gt;&#10;                &lt;/answer&gt;&#10;                &lt;answer&gt;&#10;                    &lt;guid&gt;813E336E7BF844F39F487CC6533D2984&lt;/guid&gt;&#10;                    &lt;answertext&gt;O(n)&lt;/answertext&gt;&#10;                    &lt;valuetype&gt;1&lt;/valuetype&gt;&#10;                &lt;/answer&gt;&#10;                &lt;answer&gt;&#10;                    &lt;guid&gt;15DF7E6361FE45EFB2A9BD297950647C&lt;/guid&gt;&#10;                    &lt;answertext&gt;O(log n)&lt;/answertext&gt;&#10;                    &lt;valuetype&gt;-1&lt;/valuetype&gt;&#10;                &lt;/answer&gt;&#10;                &lt;answer&gt;&#10;                    &lt;guid&gt;505B6F0221E548DE9FFD3DA86C908228&lt;/guid&gt;&#10;                    &lt;answertext&gt;O(n log n)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RESULTS" val="What is the efficiency of remove()?[;crlf;]17[;]18[;]17[;]False[;]16[;][;crlf;]2.88235294117647[;]3[;]0.470588235294118[;]0.221453287197232[;crlf;]1[;]-1[;]O(1)1[;]O(1)[;][;crlf;]0[;]-1[;]O(log n)2[;]O(log n)[;][;crlf;]16[;]1[;]O(n)3[;]O(n)[;][;crlf;]0[;]-1[;]O(log n)4[;]O(log n)[;][;crlf;]0[;]-1[;]O(n log n)5[;]O(n log n)[;]"/>
  <p:tag name="HASRESULTS" val="True"/>
  <p:tag name="LIVECHARTING" val="False"/>
  <p:tag name="AUTOOPENPOLL" val="True"/>
  <p:tag name="AUTOFORMATCHART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14FEDEBDEDA34BC384B1F1A41C82F3F9&lt;/guid&gt;&#10;        &lt;description /&gt;&#10;        &lt;date&gt;10/29/2017 1:56:44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1927783EBCEF4DD3868215F269E1D417&lt;/guid&gt;&#10;            &lt;repollguid&gt;1D3E901629954CCE9197DC3872D88976&lt;/repollguid&gt;&#10;            &lt;sourceid&gt;AA27F04B436C4DFC9E3A3A8EABCCEDEE&lt;/sourceid&gt;&#10;            &lt;questiontext&gt;What is the efficiency of add()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DE6C5A9C6E6D4CCC9A0CF4EB8044BBFC&lt;/guid&gt;&#10;                    &lt;answertext&gt;O(1)&lt;/answertext&gt;&#10;                    &lt;valuetype&gt;-1&lt;/valuetype&gt;&#10;                &lt;/answer&gt;&#10;                &lt;answer&gt;&#10;                    &lt;guid&gt;288B1E7E4D214AB6AEB52E40AF9E28D2&lt;/guid&gt;&#10;                    &lt;answertext&gt;O(log n)&lt;/answertext&gt;&#10;                    &lt;valuetype&gt;-1&lt;/valuetype&gt;&#10;                &lt;/answer&gt;&#10;                &lt;answer&gt;&#10;                    &lt;guid&gt;813E336E7BF844F39F487CC6533D2984&lt;/guid&gt;&#10;                    &lt;answertext&gt;O(n)&lt;/answertext&gt;&#10;                    &lt;valuetype&gt;1&lt;/valuetype&gt;&#10;                &lt;/answer&gt;&#10;                &lt;answer&gt;&#10;                    &lt;guid&gt;15DF7E6361FE45EFB2A9BD297950647C&lt;/guid&gt;&#10;                    &lt;answertext&gt;O(log n)&lt;/answertext&gt;&#10;                    &lt;valuetype&gt;-1&lt;/valuetype&gt;&#10;                &lt;/answer&gt;&#10;                &lt;answer&gt;&#10;                    &lt;guid&gt;505B6F0221E548DE9FFD3DA86C908228&lt;/guid&gt;&#10;                    &lt;answertext&gt;O(n log n)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  <p:tag name="RESULTS" val="What is the efficiency of add()?[;crlf;]17[;]18[;]17[;]False[;]12[;][;crlf;]2.41176470588235[;]3[;]0.911290199107627[;]0.830449826989619[;crlf;]5[;]-1[;]O(1)1[;]O(1)[;][;crlf;]0[;]-1[;]O(log n)2[;]O(log n)[;][;crlf;]12[;]1[;]O(n)3[;]O(n)[;][;crlf;]0[;]-1[;]O(log n)4[;]O(log n)[;][;crlf;]0[;]-1[;]O(n log n)5[;]O(n log n)[;]"/>
  <p:tag name="HASRESULTS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14FEDEBDEDA34BC384B1F1A41C82F3F9&lt;/guid&gt;&#10;        &lt;description /&gt;&#10;        &lt;date&gt;10/29/2017 1:56:44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4A8B73C30E8047FEA130EA66C22BF18E&lt;/guid&gt;&#10;            &lt;repollguid&gt;1D3E901629954CCE9197DC3872D88976&lt;/repollguid&gt;&#10;            &lt;sourceid&gt;AA27F04B436C4DFC9E3A3A8EABCCEDEE&lt;/sourceid&gt;&#10;            &lt;questiontext&gt;What is the efficiency of getValue()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DE6C5A9C6E6D4CCC9A0CF4EB8044BBFC&lt;/guid&gt;&#10;                    &lt;answertext&gt;O(1)&lt;/answertext&gt;&#10;                    &lt;valuetype&gt;-1&lt;/valuetype&gt;&#10;                &lt;/answer&gt;&#10;                &lt;answer&gt;&#10;                    &lt;guid&gt;288B1E7E4D214AB6AEB52E40AF9E28D2&lt;/guid&gt;&#10;                    &lt;answertext&gt;O(log n)&lt;/answertext&gt;&#10;                    &lt;valuetype&gt;-1&lt;/valuetype&gt;&#10;                &lt;/answer&gt;&#10;                &lt;answer&gt;&#10;                    &lt;guid&gt;813E336E7BF844F39F487CC6533D2984&lt;/guid&gt;&#10;                    &lt;answertext&gt;O(n)&lt;/answertext&gt;&#10;                    &lt;valuetype&gt;1&lt;/valuetype&gt;&#10;                &lt;/answer&gt;&#10;                &lt;answer&gt;&#10;                    &lt;guid&gt;15DF7E6361FE45EFB2A9BD297950647C&lt;/guid&gt;&#10;                    &lt;answertext&gt;O(log n)&lt;/answertext&gt;&#10;                    &lt;valuetype&gt;-1&lt;/valuetype&gt;&#10;                &lt;/answer&gt;&#10;                &lt;answer&gt;&#10;                    &lt;guid&gt;505B6F0221E548DE9FFD3DA86C908228&lt;/guid&gt;&#10;                    &lt;answertext&gt;O(n log n)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RESULTS" val="What is the efficiency of getValue()?[;crlf;]16[;]18[;]16[;]False[;]16[;][;crlf;]3[;]3[;]0[;]0[;crlf;]0[;]-1[;]O(1)1[;]O(1)[;][;crlf;]0[;]-1[;]O(log n)2[;]O(log n)[;][;crlf;]16[;]1[;]O(n)3[;]O(n)[;][;crlf;]0[;]-1[;]O(log n)4[;]O(log n)[;][;crlf;]0[;]-1[;]O(n log n)5[;]O(n log n)[;]"/>
  <p:tag name="HASRESULTS" val="True"/>
  <p:tag name="LIVECHARTING" val="False"/>
  <p:tag name="AUTOOPENPOLL" val="True"/>
  <p:tag name="AUTOFORMATCHART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t1cXzmRPhqG21gPc4NxFz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14FEDEBDEDA34BC384B1F1A41C82F3F9&lt;/guid&gt;&#10;        &lt;description /&gt;&#10;        &lt;date&gt;10/29/2017 1:56:44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E30C8B1D8EE646A09218D13CEC34CCA4&lt;/guid&gt;&#10;            &lt;repollguid&gt;1D3E901629954CCE9197DC3872D88976&lt;/repollguid&gt;&#10;            &lt;sourceid&gt;AA27F04B436C4DFC9E3A3A8EABCCEDEE&lt;/sourceid&gt;&#10;            &lt;questiontext&gt;What is the efficiency of remove()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DE6C5A9C6E6D4CCC9A0CF4EB8044BBFC&lt;/guid&gt;&#10;                    &lt;answertext&gt;O(1)&lt;/answertext&gt;&#10;                    &lt;valuetype&gt;-1&lt;/valuetype&gt;&#10;                &lt;/answer&gt;&#10;                &lt;answer&gt;&#10;                    &lt;guid&gt;288B1E7E4D214AB6AEB52E40AF9E28D2&lt;/guid&gt;&#10;                    &lt;answertext&gt;O(log n)&lt;/answertext&gt;&#10;                    &lt;valuetype&gt;-1&lt;/valuetype&gt;&#10;                &lt;/answer&gt;&#10;                &lt;answer&gt;&#10;                    &lt;guid&gt;813E336E7BF844F39F487CC6533D2984&lt;/guid&gt;&#10;                    &lt;answertext&gt;O(n)&lt;/answertext&gt;&#10;                    &lt;valuetype&gt;1&lt;/valuetype&gt;&#10;                &lt;/answer&gt;&#10;                &lt;answer&gt;&#10;                    &lt;guid&gt;15DF7E6361FE45EFB2A9BD297950647C&lt;/guid&gt;&#10;                    &lt;answertext&gt;O(log n)&lt;/answertext&gt;&#10;                    &lt;valuetype&gt;-1&lt;/valuetype&gt;&#10;                &lt;/answer&gt;&#10;                &lt;answer&gt;&#10;                    &lt;guid&gt;505B6F0221E548DE9FFD3DA86C908228&lt;/guid&gt;&#10;                    &lt;answertext&gt;O(n log n)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RESULTS" val="What is the efficiency of remove()?[;crlf;]17[;]18[;]17[;]False[;]16[;][;crlf;]2.88235294117647[;]3[;]0.470588235294118[;]0.221453287197232[;crlf;]1[;]-1[;]O(1)1[;]O(1)[;][;crlf;]0[;]-1[;]O(log n)2[;]O(log n)[;][;crlf;]16[;]1[;]O(n)3[;]O(n)[;][;crlf;]0[;]-1[;]O(log n)4[;]O(log n)[;][;crlf;]0[;]-1[;]O(n log n)5[;]O(n log n)[;]"/>
  <p:tag name="HASRESULTS" val="True"/>
  <p:tag name="LIVECHARTING" val="False"/>
  <p:tag name="AUTOOPENPOLL" val="True"/>
  <p:tag name="AUTOFORMATCHART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UDQWsNaB3icYR7VvmIgcD"/>
</p:tagLst>
</file>

<file path=ppt/theme/theme1.xml><?xml version="1.0" encoding="utf-8"?>
<a:theme xmlns:a="http://schemas.openxmlformats.org/drawingml/2006/main" name="template">
  <a:themeElements>
    <a:clrScheme name="DBrumley201205 1">
      <a:dk1>
        <a:srgbClr val="000000"/>
      </a:dk1>
      <a:lt1>
        <a:srgbClr val="FFFFFF"/>
      </a:lt1>
      <a:dk2>
        <a:srgbClr val="990000"/>
      </a:dk2>
      <a:lt2>
        <a:srgbClr val="E3E1E1"/>
      </a:lt2>
      <a:accent1>
        <a:srgbClr val="990000"/>
      </a:accent1>
      <a:accent2>
        <a:srgbClr val="E47932"/>
      </a:accent2>
      <a:accent3>
        <a:srgbClr val="00709E"/>
      </a:accent3>
      <a:accent4>
        <a:srgbClr val="595A5A"/>
      </a:accent4>
      <a:accent5>
        <a:srgbClr val="009446"/>
      </a:accent5>
      <a:accent6>
        <a:srgbClr val="936241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28575" cap="rnd" cmpd="sng">
          <a:noFill/>
          <a:prstDash val="solid"/>
          <a:miter lim="800000"/>
        </a:ln>
        <a:effectLst/>
      </a:spPr>
      <a:bodyPr wrap="square" lIns="0" tIns="0" rIns="0" bIns="0" rtlCol="0" anchor="ctr" anchorCtr="1">
        <a:noAutofit/>
      </a:bodyPr>
      <a:lstStyle>
        <a:defPPr algn="ctr">
          <a:defRPr sz="24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 cap="rnd" cmpd="sng">
          <a:solidFill>
            <a:schemeClr val="tx1"/>
          </a:solidFill>
          <a:miter lim="800000"/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t" anchorCtr="0">
        <a:spAutoFit/>
      </a:bodyPr>
      <a:lstStyle>
        <a:defPPr>
          <a:defRPr sz="3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21817</TotalTime>
  <Words>2042</Words>
  <Application>Microsoft Office PowerPoint</Application>
  <PresentationFormat>On-screen Show (4:3)</PresentationFormat>
  <Paragraphs>306</Paragraphs>
  <Slides>55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Cambria</vt:lpstr>
      <vt:lpstr>Courier New</vt:lpstr>
      <vt:lpstr>Helvetica</vt:lpstr>
      <vt:lpstr>Menlo</vt:lpstr>
      <vt:lpstr>Times</vt:lpstr>
      <vt:lpstr>Times New Roman</vt:lpstr>
      <vt:lpstr>template</vt:lpstr>
      <vt:lpstr> Hashing (Chapter 21 &amp; 22) </vt:lpstr>
      <vt:lpstr>Big Picture Questions:</vt:lpstr>
      <vt:lpstr>Dictionaries:</vt:lpstr>
      <vt:lpstr>Unsorted-array implementation:</vt:lpstr>
      <vt:lpstr>What is the efficiency of add()?</vt:lpstr>
      <vt:lpstr>What is the efficiency of getValue()?</vt:lpstr>
      <vt:lpstr>What is the efficiency of remove()?</vt:lpstr>
      <vt:lpstr>Sorted-array implementation:</vt:lpstr>
      <vt:lpstr>What is the efficiency of add()?</vt:lpstr>
      <vt:lpstr>What is the efficiency of getValue()?</vt:lpstr>
      <vt:lpstr>What is the efficiency of remove()?</vt:lpstr>
      <vt:lpstr>Linked-node dictionaries:</vt:lpstr>
      <vt:lpstr>Can we do better than O(n) for dictionaries?</vt:lpstr>
      <vt:lpstr>Hashing:</vt:lpstr>
      <vt:lpstr>Hashing</vt:lpstr>
      <vt:lpstr>Hash Table</vt:lpstr>
      <vt:lpstr>Ideal Hashing</vt:lpstr>
      <vt:lpstr>Typical Hashing</vt:lpstr>
      <vt:lpstr>Typical Hashing</vt:lpstr>
      <vt:lpstr>Hash Functions</vt:lpstr>
      <vt:lpstr>Computing Hash Codes</vt:lpstr>
      <vt:lpstr>equals() and hashCode()</vt:lpstr>
      <vt:lpstr>Example:</vt:lpstr>
      <vt:lpstr>Example:</vt:lpstr>
      <vt:lpstr>Example:</vt:lpstr>
      <vt:lpstr>Example:</vt:lpstr>
      <vt:lpstr>Horner's method == hashCode() for String</vt:lpstr>
      <vt:lpstr>Is the String hashCode() perfect?</vt:lpstr>
      <vt:lpstr>Hash Code for a Primitive type</vt:lpstr>
      <vt:lpstr>Eclipse will help you generate a hashCode function:</vt:lpstr>
      <vt:lpstr>Compressing a Hash Code</vt:lpstr>
      <vt:lpstr>Compressing a Hash Code</vt:lpstr>
      <vt:lpstr>Resolving Collisions</vt:lpstr>
      <vt:lpstr>Resolving Collisions</vt:lpstr>
      <vt:lpstr>Linear Probing</vt:lpstr>
      <vt:lpstr>Linear Probing</vt:lpstr>
      <vt:lpstr>Linear Probing</vt:lpstr>
      <vt:lpstr>Example of linear probing:</vt:lpstr>
      <vt:lpstr>Resolving Collisions</vt:lpstr>
      <vt:lpstr>Linear Probing</vt:lpstr>
      <vt:lpstr>Clustering</vt:lpstr>
      <vt:lpstr>Open Addressing with Quadratic Probing</vt:lpstr>
      <vt:lpstr>Example of quadratic probing:</vt:lpstr>
      <vt:lpstr>Open Addressing with Double Hashing</vt:lpstr>
      <vt:lpstr>Open Addressing with Double Hashing</vt:lpstr>
      <vt:lpstr>Separate Chaining</vt:lpstr>
      <vt:lpstr>Separate Chaining</vt:lpstr>
      <vt:lpstr>Separate Chaining</vt:lpstr>
      <vt:lpstr>Separate Chaining</vt:lpstr>
      <vt:lpstr>Example of separate chaining:</vt:lpstr>
      <vt:lpstr>Efficiency of Hashing</vt:lpstr>
      <vt:lpstr>Load Factor</vt:lpstr>
      <vt:lpstr>Comparing Schemes for Collision Resolution</vt:lpstr>
      <vt:lpstr>Rehashing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Darpa Presentation</dc:title>
  <dc:creator>ed</dc:creator>
  <cp:lastModifiedBy>"mohamem"</cp:lastModifiedBy>
  <cp:revision>4671</cp:revision>
  <dcterms:created xsi:type="dcterms:W3CDTF">2011-11-02T18:57:24Z</dcterms:created>
  <dcterms:modified xsi:type="dcterms:W3CDTF">2018-11-01T16:42:58Z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false</vt:lpwstr>
  </property>
  <property fmtid="{D5CDD505-2E9C-101B-9397-08002B2CF9AE}" pid="3" name="Google.Documents.DocumentId">
    <vt:lpwstr>11L1CS3lWunNfTuci5gPLtht4ZjOn7gyfIKyZn-f7p20</vt:lpwstr>
  </property>
  <property fmtid="{D5CDD505-2E9C-101B-9397-08002B2CF9AE}" pid="4" name="Google.Documents.RevisionId">
    <vt:lpwstr>13701622749194124332</vt:lpwstr>
  </property>
  <property fmtid="{D5CDD505-2E9C-101B-9397-08002B2CF9AE}" pid="5" name="Google.Documents.PreviousRevisionId">
    <vt:lpwstr>17594234182614114890</vt:lpwstr>
  </property>
  <property fmtid="{D5CDD505-2E9C-101B-9397-08002B2CF9AE}" pid="6" name="Google.Documents.PluginVersion">
    <vt:lpwstr>2.0.2424.7283</vt:lpwstr>
  </property>
  <property fmtid="{D5CDD505-2E9C-101B-9397-08002B2CF9AE}" pid="7" name="Google.Documents.MergeIncapabilityFlags">
    <vt:i4>0</vt:i4>
  </property>
</Properties>
</file>